
<file path=[Content_Types].xml><?xml version="1.0" encoding="utf-8"?>
<Types xmlns="http://schemas.openxmlformats.org/package/2006/content-types">
  <Default Extension="bin" ContentType="application/vnd.openxmlformats-officedocument.oleObject"/>
  <Default Extension="png" ContentType="image/png"/>
  <Default Extension="emf" ContentType="image/x-emf"/>
  <Default Extension="wmf" ContentType="image/x-wmf"/>
  <Default Extension="jpeg" ContentType="image/jpeg"/>
  <Default Extension="rels" ContentType="application/vnd.openxmlformats-package.relationships+xml"/>
  <Default Extension="xml" ContentType="application/xml"/>
  <Default Extension="fntdata" ContentType="application/x-fontdata"/>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notesSlides/notesSlide1.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notesSlides/notesSlide2.xml" ContentType="application/vnd.openxmlformats-officedocument.presentationml.notesSlide+xml"/>
  <Override PartName="/ppt/tags/tag10.xml" ContentType="application/vnd.openxmlformats-officedocument.presentationml.tags+xml"/>
  <Override PartName="/ppt/notesSlides/notesSlide3.xml" ContentType="application/vnd.openxmlformats-officedocument.presentationml.notesSlide+xml"/>
  <Override PartName="/ppt/tags/tag11.xml" ContentType="application/vnd.openxmlformats-officedocument.presentationml.tags+xml"/>
  <Override PartName="/ppt/tags/tag12.xml" ContentType="application/vnd.openxmlformats-officedocument.presentationml.tags+xml"/>
  <Override PartName="/ppt/notesSlides/notesSlide4.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notesSlides/notesSlide5.xml" ContentType="application/vnd.openxmlformats-officedocument.presentationml.notesSlide+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09"/>
  </p:notesMasterIdLst>
  <p:sldIdLst>
    <p:sldId id="560" r:id="rId2"/>
    <p:sldId id="561" r:id="rId3"/>
    <p:sldId id="562" r:id="rId4"/>
    <p:sldId id="563" r:id="rId5"/>
    <p:sldId id="564" r:id="rId6"/>
    <p:sldId id="565" r:id="rId7"/>
    <p:sldId id="566" r:id="rId8"/>
    <p:sldId id="567" r:id="rId9"/>
    <p:sldId id="568" r:id="rId10"/>
    <p:sldId id="569" r:id="rId11"/>
    <p:sldId id="570" r:id="rId12"/>
    <p:sldId id="571" r:id="rId13"/>
    <p:sldId id="572" r:id="rId14"/>
    <p:sldId id="573" r:id="rId15"/>
    <p:sldId id="574" r:id="rId16"/>
    <p:sldId id="576" r:id="rId17"/>
    <p:sldId id="575" r:id="rId18"/>
    <p:sldId id="577" r:id="rId19"/>
    <p:sldId id="578" r:id="rId20"/>
    <p:sldId id="579" r:id="rId21"/>
    <p:sldId id="580" r:id="rId22"/>
    <p:sldId id="581" r:id="rId23"/>
    <p:sldId id="582" r:id="rId24"/>
    <p:sldId id="583" r:id="rId25"/>
    <p:sldId id="543" r:id="rId26"/>
    <p:sldId id="584" r:id="rId27"/>
    <p:sldId id="585" r:id="rId28"/>
    <p:sldId id="586" r:id="rId29"/>
    <p:sldId id="587" r:id="rId30"/>
    <p:sldId id="588" r:id="rId31"/>
    <p:sldId id="536" r:id="rId32"/>
    <p:sldId id="589" r:id="rId33"/>
    <p:sldId id="590" r:id="rId34"/>
    <p:sldId id="591" r:id="rId35"/>
    <p:sldId id="592" r:id="rId36"/>
    <p:sldId id="593" r:id="rId37"/>
    <p:sldId id="594" r:id="rId38"/>
    <p:sldId id="595" r:id="rId39"/>
    <p:sldId id="596" r:id="rId40"/>
    <p:sldId id="597" r:id="rId41"/>
    <p:sldId id="598" r:id="rId42"/>
    <p:sldId id="599" r:id="rId43"/>
    <p:sldId id="601" r:id="rId44"/>
    <p:sldId id="602" r:id="rId45"/>
    <p:sldId id="512" r:id="rId46"/>
    <p:sldId id="600" r:id="rId47"/>
    <p:sldId id="603" r:id="rId48"/>
    <p:sldId id="604" r:id="rId49"/>
    <p:sldId id="605" r:id="rId50"/>
    <p:sldId id="606" r:id="rId51"/>
    <p:sldId id="607" r:id="rId52"/>
    <p:sldId id="608" r:id="rId53"/>
    <p:sldId id="609" r:id="rId54"/>
    <p:sldId id="662" r:id="rId55"/>
    <p:sldId id="610" r:id="rId56"/>
    <p:sldId id="519" r:id="rId57"/>
    <p:sldId id="614" r:id="rId58"/>
    <p:sldId id="613" r:id="rId59"/>
    <p:sldId id="615" r:id="rId60"/>
    <p:sldId id="617" r:id="rId61"/>
    <p:sldId id="618" r:id="rId62"/>
    <p:sldId id="619" r:id="rId63"/>
    <p:sldId id="611" r:id="rId64"/>
    <p:sldId id="612" r:id="rId65"/>
    <p:sldId id="620" r:id="rId66"/>
    <p:sldId id="621" r:id="rId67"/>
    <p:sldId id="622" r:id="rId68"/>
    <p:sldId id="623" r:id="rId69"/>
    <p:sldId id="624" r:id="rId70"/>
    <p:sldId id="625" r:id="rId71"/>
    <p:sldId id="626" r:id="rId72"/>
    <p:sldId id="627" r:id="rId73"/>
    <p:sldId id="628" r:id="rId74"/>
    <p:sldId id="629" r:id="rId75"/>
    <p:sldId id="630" r:id="rId76"/>
    <p:sldId id="631" r:id="rId77"/>
    <p:sldId id="632" r:id="rId78"/>
    <p:sldId id="633" r:id="rId79"/>
    <p:sldId id="634" r:id="rId80"/>
    <p:sldId id="638" r:id="rId81"/>
    <p:sldId id="639" r:id="rId82"/>
    <p:sldId id="640" r:id="rId83"/>
    <p:sldId id="641" r:id="rId84"/>
    <p:sldId id="642" r:id="rId85"/>
    <p:sldId id="643" r:id="rId86"/>
    <p:sldId id="644" r:id="rId87"/>
    <p:sldId id="645" r:id="rId88"/>
    <p:sldId id="646" r:id="rId89"/>
    <p:sldId id="647" r:id="rId90"/>
    <p:sldId id="648" r:id="rId91"/>
    <p:sldId id="635" r:id="rId92"/>
    <p:sldId id="636" r:id="rId93"/>
    <p:sldId id="637" r:id="rId94"/>
    <p:sldId id="523" r:id="rId95"/>
    <p:sldId id="649" r:id="rId96"/>
    <p:sldId id="650" r:id="rId97"/>
    <p:sldId id="651" r:id="rId98"/>
    <p:sldId id="652" r:id="rId99"/>
    <p:sldId id="653" r:id="rId100"/>
    <p:sldId id="654" r:id="rId101"/>
    <p:sldId id="655" r:id="rId102"/>
    <p:sldId id="656" r:id="rId103"/>
    <p:sldId id="657" r:id="rId104"/>
    <p:sldId id="658" r:id="rId105"/>
    <p:sldId id="659" r:id="rId106"/>
    <p:sldId id="660" r:id="rId107"/>
    <p:sldId id="661" r:id="rId108"/>
  </p:sldIdLst>
  <p:sldSz cx="9144000" cy="6858000" type="screen4x3"/>
  <p:notesSz cx="7102475" cy="10233025"/>
  <p:embeddedFontLst>
    <p:embeddedFont>
      <p:font typeface="Calibri" panose="020F0502020204030204" pitchFamily="34" charset="0"/>
      <p:regular r:id="rId110"/>
      <p:bold r:id="rId111"/>
      <p:italic r:id="rId112"/>
      <p:boldItalic r:id="rId113"/>
    </p:embeddedFont>
    <p:embeddedFont>
      <p:font typeface="Mathematica1" panose="05000502060100000001" pitchFamily="2" charset="2"/>
      <p:regular r:id="rId114"/>
    </p:embeddedFont>
    <p:embeddedFont>
      <p:font typeface="Cambria Math" panose="02040503050406030204" pitchFamily="18" charset="0"/>
      <p:regular r:id="rId11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3636" autoAdjust="0"/>
  </p:normalViewPr>
  <p:slideViewPr>
    <p:cSldViewPr>
      <p:cViewPr varScale="1">
        <p:scale>
          <a:sx n="94" d="100"/>
          <a:sy n="94" d="100"/>
        </p:scale>
        <p:origin x="2094" y="78"/>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viewProps" Target="viewProps.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font" Target="fonts/font3.fntdata"/><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font" Target="fonts/font4.fntdata"/><Relationship Id="rId118" Type="http://schemas.openxmlformats.org/officeDocument/2006/relationships/theme" Target="theme/theme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font" Target="fonts/font5.fntdata"/><Relationship Id="rId119"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notesMaster" Target="notesMasters/notesMaster1.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font" Target="fonts/font1.fntdata"/><Relationship Id="rId115" Type="http://schemas.openxmlformats.org/officeDocument/2006/relationships/font" Target="fonts/font6.fntdata"/><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font" Target="fonts/font2.fntdata"/><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29.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31.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32.emf"/></Relationships>
</file>

<file path=ppt/drawings/_rels/vmlDrawing13.v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image" Target="../media/image34.emf"/><Relationship Id="rId1" Type="http://schemas.openxmlformats.org/officeDocument/2006/relationships/image" Target="../media/image33.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39.wmf"/></Relationships>
</file>

<file path=ppt/drawings/_rels/vmlDrawing15.v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image" Target="../media/image40.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42.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44.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45.emf"/></Relationships>
</file>

<file path=ppt/drawings/_rels/vmlDrawing19.v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image" Target="../media/image46.e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emf"/><Relationship Id="rId1" Type="http://schemas.openxmlformats.org/officeDocument/2006/relationships/image" Target="../media/image6.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50.emf"/></Relationships>
</file>

<file path=ppt/drawings/_rels/vmlDrawing21.v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image" Target="../media/image52.emf"/><Relationship Id="rId1" Type="http://schemas.openxmlformats.org/officeDocument/2006/relationships/image" Target="../media/image51.emf"/><Relationship Id="rId4" Type="http://schemas.openxmlformats.org/officeDocument/2006/relationships/image" Target="../media/image54.emf"/></Relationships>
</file>

<file path=ppt/drawings/_rels/vmlDrawing22.vml.rels><?xml version="1.0" encoding="UTF-8" standalone="yes"?>
<Relationships xmlns="http://schemas.openxmlformats.org/package/2006/relationships"><Relationship Id="rId2" Type="http://schemas.openxmlformats.org/officeDocument/2006/relationships/image" Target="../media/image56.emf"/><Relationship Id="rId1" Type="http://schemas.openxmlformats.org/officeDocument/2006/relationships/image" Target="../media/image55.emf"/></Relationships>
</file>

<file path=ppt/drawings/_rels/vmlDrawing23.vml.rels><?xml version="1.0" encoding="UTF-8" standalone="yes"?>
<Relationships xmlns="http://schemas.openxmlformats.org/package/2006/relationships"><Relationship Id="rId2" Type="http://schemas.openxmlformats.org/officeDocument/2006/relationships/image" Target="../media/image58.emf"/><Relationship Id="rId1" Type="http://schemas.openxmlformats.org/officeDocument/2006/relationships/image" Target="../media/image57.e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63.wmf"/></Relationships>
</file>

<file path=ppt/drawings/_rels/vmlDrawing25.vml.rels><?xml version="1.0" encoding="UTF-8" standalone="yes"?>
<Relationships xmlns="http://schemas.openxmlformats.org/package/2006/relationships"><Relationship Id="rId2" Type="http://schemas.openxmlformats.org/officeDocument/2006/relationships/image" Target="../media/image65.emf"/><Relationship Id="rId1" Type="http://schemas.openxmlformats.org/officeDocument/2006/relationships/image" Target="../media/image64.emf"/></Relationships>
</file>

<file path=ppt/drawings/_rels/vmlDrawing26.vml.rels><?xml version="1.0" encoding="UTF-8" standalone="yes"?>
<Relationships xmlns="http://schemas.openxmlformats.org/package/2006/relationships"><Relationship Id="rId3" Type="http://schemas.openxmlformats.org/officeDocument/2006/relationships/image" Target="../media/image69.emf"/><Relationship Id="rId2" Type="http://schemas.openxmlformats.org/officeDocument/2006/relationships/image" Target="../media/image68.emf"/><Relationship Id="rId1" Type="http://schemas.openxmlformats.org/officeDocument/2006/relationships/image" Target="../media/image67.emf"/></Relationships>
</file>

<file path=ppt/drawings/_rels/vmlDrawing27.vml.rels><?xml version="1.0" encoding="UTF-8" standalone="yes"?>
<Relationships xmlns="http://schemas.openxmlformats.org/package/2006/relationships"><Relationship Id="rId8" Type="http://schemas.openxmlformats.org/officeDocument/2006/relationships/image" Target="../media/image78.emf"/><Relationship Id="rId3" Type="http://schemas.openxmlformats.org/officeDocument/2006/relationships/image" Target="../media/image73.emf"/><Relationship Id="rId7" Type="http://schemas.openxmlformats.org/officeDocument/2006/relationships/image" Target="../media/image77.emf"/><Relationship Id="rId2" Type="http://schemas.openxmlformats.org/officeDocument/2006/relationships/image" Target="../media/image72.emf"/><Relationship Id="rId1" Type="http://schemas.openxmlformats.org/officeDocument/2006/relationships/image" Target="../media/image71.emf"/><Relationship Id="rId6" Type="http://schemas.openxmlformats.org/officeDocument/2006/relationships/image" Target="../media/image76.emf"/><Relationship Id="rId5" Type="http://schemas.openxmlformats.org/officeDocument/2006/relationships/image" Target="../media/image75.emf"/><Relationship Id="rId10" Type="http://schemas.openxmlformats.org/officeDocument/2006/relationships/image" Target="../media/image80.emf"/><Relationship Id="rId4" Type="http://schemas.openxmlformats.org/officeDocument/2006/relationships/image" Target="../media/image74.emf"/><Relationship Id="rId9" Type="http://schemas.openxmlformats.org/officeDocument/2006/relationships/image" Target="../media/image79.e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81.emf"/></Relationships>
</file>

<file path=ppt/drawings/_rels/vmlDrawing29.vml.rels><?xml version="1.0" encoding="UTF-8" standalone="yes"?>
<Relationships xmlns="http://schemas.openxmlformats.org/package/2006/relationships"><Relationship Id="rId8" Type="http://schemas.openxmlformats.org/officeDocument/2006/relationships/image" Target="../media/image92.emf"/><Relationship Id="rId3" Type="http://schemas.openxmlformats.org/officeDocument/2006/relationships/image" Target="../media/image87.emf"/><Relationship Id="rId7" Type="http://schemas.openxmlformats.org/officeDocument/2006/relationships/image" Target="../media/image91.emf"/><Relationship Id="rId2" Type="http://schemas.openxmlformats.org/officeDocument/2006/relationships/image" Target="../media/image86.emf"/><Relationship Id="rId1" Type="http://schemas.openxmlformats.org/officeDocument/2006/relationships/image" Target="../media/image85.emf"/><Relationship Id="rId6" Type="http://schemas.openxmlformats.org/officeDocument/2006/relationships/image" Target="../media/image90.emf"/><Relationship Id="rId5" Type="http://schemas.openxmlformats.org/officeDocument/2006/relationships/image" Target="../media/image89.emf"/><Relationship Id="rId4" Type="http://schemas.openxmlformats.org/officeDocument/2006/relationships/image" Target="../media/image88.e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emf"/><Relationship Id="rId1" Type="http://schemas.openxmlformats.org/officeDocument/2006/relationships/image" Target="../media/image10.emf"/><Relationship Id="rId4" Type="http://schemas.openxmlformats.org/officeDocument/2006/relationships/image" Target="../media/image13.emf"/></Relationships>
</file>

<file path=ppt/drawings/_rels/vmlDrawing30.vml.rels><?xml version="1.0" encoding="UTF-8" standalone="yes"?>
<Relationships xmlns="http://schemas.openxmlformats.org/package/2006/relationships"><Relationship Id="rId2" Type="http://schemas.openxmlformats.org/officeDocument/2006/relationships/image" Target="../media/image94.emf"/><Relationship Id="rId1" Type="http://schemas.openxmlformats.org/officeDocument/2006/relationships/image" Target="../media/image93.e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96.e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99.emf"/></Relationships>
</file>

<file path=ppt/drawings/_rels/vmlDrawing33.vml.rels><?xml version="1.0" encoding="UTF-8" standalone="yes"?>
<Relationships xmlns="http://schemas.openxmlformats.org/package/2006/relationships"><Relationship Id="rId3" Type="http://schemas.openxmlformats.org/officeDocument/2006/relationships/image" Target="../media/image105.emf"/><Relationship Id="rId2" Type="http://schemas.openxmlformats.org/officeDocument/2006/relationships/image" Target="../media/image104.emf"/><Relationship Id="rId1" Type="http://schemas.openxmlformats.org/officeDocument/2006/relationships/image" Target="../media/image103.emf"/><Relationship Id="rId4" Type="http://schemas.openxmlformats.org/officeDocument/2006/relationships/image" Target="../media/image106.emf"/></Relationships>
</file>

<file path=ppt/drawings/_rels/vmlDrawing34.vml.rels><?xml version="1.0" encoding="UTF-8" standalone="yes"?>
<Relationships xmlns="http://schemas.openxmlformats.org/package/2006/relationships"><Relationship Id="rId1" Type="http://schemas.openxmlformats.org/officeDocument/2006/relationships/image" Target="../media/image111.emf"/></Relationships>
</file>

<file path=ppt/drawings/_rels/vmlDrawing35.vml.rels><?xml version="1.0" encoding="UTF-8" standalone="yes"?>
<Relationships xmlns="http://schemas.openxmlformats.org/package/2006/relationships"><Relationship Id="rId2" Type="http://schemas.openxmlformats.org/officeDocument/2006/relationships/image" Target="../media/image113.emf"/><Relationship Id="rId1" Type="http://schemas.openxmlformats.org/officeDocument/2006/relationships/image" Target="../media/image112.emf"/></Relationships>
</file>

<file path=ppt/drawings/_rels/vmlDrawing36.vml.rels><?xml version="1.0" encoding="UTF-8" standalone="yes"?>
<Relationships xmlns="http://schemas.openxmlformats.org/package/2006/relationships"><Relationship Id="rId2" Type="http://schemas.openxmlformats.org/officeDocument/2006/relationships/image" Target="../media/image116.emf"/><Relationship Id="rId1" Type="http://schemas.openxmlformats.org/officeDocument/2006/relationships/image" Target="../media/image115.emf"/></Relationships>
</file>

<file path=ppt/drawings/_rels/vmlDrawing37.vml.rels><?xml version="1.0" encoding="UTF-8" standalone="yes"?>
<Relationships xmlns="http://schemas.openxmlformats.org/package/2006/relationships"><Relationship Id="rId3" Type="http://schemas.openxmlformats.org/officeDocument/2006/relationships/image" Target="../media/image126.emf"/><Relationship Id="rId2" Type="http://schemas.openxmlformats.org/officeDocument/2006/relationships/image" Target="../media/image125.emf"/><Relationship Id="rId1" Type="http://schemas.openxmlformats.org/officeDocument/2006/relationships/image" Target="../media/image124.emf"/></Relationships>
</file>

<file path=ppt/drawings/_rels/vmlDrawing38.vml.rels><?xml version="1.0" encoding="UTF-8" standalone="yes"?>
<Relationships xmlns="http://schemas.openxmlformats.org/package/2006/relationships"><Relationship Id="rId1" Type="http://schemas.openxmlformats.org/officeDocument/2006/relationships/image" Target="../media/image128.emf"/></Relationships>
</file>

<file path=ppt/drawings/_rels/vmlDrawing39.vml.rels><?xml version="1.0" encoding="UTF-8" standalone="yes"?>
<Relationships xmlns="http://schemas.openxmlformats.org/package/2006/relationships"><Relationship Id="rId2" Type="http://schemas.openxmlformats.org/officeDocument/2006/relationships/image" Target="../media/image132.emf"/><Relationship Id="rId1" Type="http://schemas.openxmlformats.org/officeDocument/2006/relationships/image" Target="../media/image131.e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5.emf"/><Relationship Id="rId1" Type="http://schemas.openxmlformats.org/officeDocument/2006/relationships/image" Target="../media/image14.emf"/></Relationships>
</file>

<file path=ppt/drawings/_rels/vmlDrawing40.vml.rels><?xml version="1.0" encoding="UTF-8" standalone="yes"?>
<Relationships xmlns="http://schemas.openxmlformats.org/package/2006/relationships"><Relationship Id="rId2" Type="http://schemas.openxmlformats.org/officeDocument/2006/relationships/image" Target="../media/image135.emf"/><Relationship Id="rId1" Type="http://schemas.openxmlformats.org/officeDocument/2006/relationships/image" Target="../media/image134.emf"/></Relationships>
</file>

<file path=ppt/drawings/_rels/vmlDrawing41.vml.rels><?xml version="1.0" encoding="UTF-8" standalone="yes"?>
<Relationships xmlns="http://schemas.openxmlformats.org/package/2006/relationships"><Relationship Id="rId3" Type="http://schemas.openxmlformats.org/officeDocument/2006/relationships/image" Target="../media/image139.emf"/><Relationship Id="rId2" Type="http://schemas.openxmlformats.org/officeDocument/2006/relationships/image" Target="../media/image138.emf"/><Relationship Id="rId1" Type="http://schemas.openxmlformats.org/officeDocument/2006/relationships/image" Target="../media/image137.emf"/></Relationships>
</file>

<file path=ppt/drawings/_rels/vmlDrawing42.vml.rels><?xml version="1.0" encoding="UTF-8" standalone="yes"?>
<Relationships xmlns="http://schemas.openxmlformats.org/package/2006/relationships"><Relationship Id="rId1" Type="http://schemas.openxmlformats.org/officeDocument/2006/relationships/image" Target="../media/image150.emf"/></Relationships>
</file>

<file path=ppt/drawings/_rels/vmlDrawing43.vml.rels><?xml version="1.0" encoding="UTF-8" standalone="yes"?>
<Relationships xmlns="http://schemas.openxmlformats.org/package/2006/relationships"><Relationship Id="rId1" Type="http://schemas.openxmlformats.org/officeDocument/2006/relationships/image" Target="../media/image153.emf"/></Relationships>
</file>

<file path=ppt/drawings/_rels/vmlDrawing44.vml.rels><?xml version="1.0" encoding="UTF-8" standalone="yes"?>
<Relationships xmlns="http://schemas.openxmlformats.org/package/2006/relationships"><Relationship Id="rId1" Type="http://schemas.openxmlformats.org/officeDocument/2006/relationships/image" Target="../media/image159.emf"/></Relationships>
</file>

<file path=ppt/drawings/_rels/vmlDrawing45.vml.rels><?xml version="1.0" encoding="UTF-8" standalone="yes"?>
<Relationships xmlns="http://schemas.openxmlformats.org/package/2006/relationships"><Relationship Id="rId1" Type="http://schemas.openxmlformats.org/officeDocument/2006/relationships/image" Target="../media/image166.e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image" Target="../media/image18.e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image" Target="../media/image23.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5.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26.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27.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1"/>
            <a:ext cx="3078048" cy="510973"/>
          </a:xfrm>
          <a:prstGeom prst="rect">
            <a:avLst/>
          </a:prstGeom>
        </p:spPr>
        <p:txBody>
          <a:bodyPr vert="horz" lIns="91415" tIns="45709" rIns="91415" bIns="45709" rtlCol="0"/>
          <a:lstStyle>
            <a:lvl1pPr algn="l">
              <a:defRPr sz="1200"/>
            </a:lvl1pPr>
          </a:lstStyle>
          <a:p>
            <a:endParaRPr lang="en-US"/>
          </a:p>
        </p:txBody>
      </p:sp>
      <p:sp>
        <p:nvSpPr>
          <p:cNvPr id="3" name="Date Placeholder 2"/>
          <p:cNvSpPr>
            <a:spLocks noGrp="1"/>
          </p:cNvSpPr>
          <p:nvPr>
            <p:ph type="dt" idx="1"/>
          </p:nvPr>
        </p:nvSpPr>
        <p:spPr>
          <a:xfrm>
            <a:off x="4022886" y="1"/>
            <a:ext cx="3078048" cy="510973"/>
          </a:xfrm>
          <a:prstGeom prst="rect">
            <a:avLst/>
          </a:prstGeom>
        </p:spPr>
        <p:txBody>
          <a:bodyPr vert="horz" lIns="91415" tIns="45709" rIns="91415" bIns="45709" rtlCol="0"/>
          <a:lstStyle>
            <a:lvl1pPr algn="r">
              <a:defRPr sz="1200"/>
            </a:lvl1pPr>
          </a:lstStyle>
          <a:p>
            <a:fld id="{7DD3C004-216C-46F2-9719-27EDDF44B0F7}" type="datetimeFigureOut">
              <a:rPr lang="en-US" smtClean="0"/>
              <a:pPr/>
              <a:t>11/24/2014</a:t>
            </a:fld>
            <a:endParaRPr lang="en-US"/>
          </a:p>
        </p:txBody>
      </p:sp>
      <p:sp>
        <p:nvSpPr>
          <p:cNvPr id="4" name="Slide Image Placeholder 3"/>
          <p:cNvSpPr>
            <a:spLocks noGrp="1" noRot="1" noChangeAspect="1"/>
          </p:cNvSpPr>
          <p:nvPr>
            <p:ph type="sldImg" idx="2"/>
          </p:nvPr>
        </p:nvSpPr>
        <p:spPr>
          <a:xfrm>
            <a:off x="995363" y="768350"/>
            <a:ext cx="5111750" cy="3835400"/>
          </a:xfrm>
          <a:prstGeom prst="rect">
            <a:avLst/>
          </a:prstGeom>
          <a:noFill/>
          <a:ln w="12700">
            <a:solidFill>
              <a:prstClr val="black"/>
            </a:solidFill>
          </a:ln>
        </p:spPr>
        <p:txBody>
          <a:bodyPr vert="horz" lIns="91415" tIns="45709" rIns="91415" bIns="45709" rtlCol="0" anchor="ctr"/>
          <a:lstStyle/>
          <a:p>
            <a:endParaRPr lang="en-US"/>
          </a:p>
        </p:txBody>
      </p:sp>
      <p:sp>
        <p:nvSpPr>
          <p:cNvPr id="5" name="Notes Placeholder 4"/>
          <p:cNvSpPr>
            <a:spLocks noGrp="1"/>
          </p:cNvSpPr>
          <p:nvPr>
            <p:ph type="body" sz="quarter" idx="3"/>
          </p:nvPr>
        </p:nvSpPr>
        <p:spPr>
          <a:xfrm>
            <a:off x="710558" y="4861028"/>
            <a:ext cx="5681363" cy="4603846"/>
          </a:xfrm>
          <a:prstGeom prst="rect">
            <a:avLst/>
          </a:prstGeom>
        </p:spPr>
        <p:txBody>
          <a:bodyPr vert="horz" lIns="91415" tIns="45709" rIns="91415" bIns="45709"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1" y="9720360"/>
            <a:ext cx="3078048" cy="510973"/>
          </a:xfrm>
          <a:prstGeom prst="rect">
            <a:avLst/>
          </a:prstGeom>
        </p:spPr>
        <p:txBody>
          <a:bodyPr vert="horz" lIns="91415" tIns="45709" rIns="91415" bIns="45709" rtlCol="0" anchor="b"/>
          <a:lstStyle>
            <a:lvl1pPr algn="l">
              <a:defRPr sz="1200"/>
            </a:lvl1pPr>
          </a:lstStyle>
          <a:p>
            <a:endParaRPr lang="en-US"/>
          </a:p>
        </p:txBody>
      </p:sp>
      <p:sp>
        <p:nvSpPr>
          <p:cNvPr id="7" name="Slide Number Placeholder 6"/>
          <p:cNvSpPr>
            <a:spLocks noGrp="1"/>
          </p:cNvSpPr>
          <p:nvPr>
            <p:ph type="sldNum" sz="quarter" idx="5"/>
          </p:nvPr>
        </p:nvSpPr>
        <p:spPr>
          <a:xfrm>
            <a:off x="4022886" y="9720360"/>
            <a:ext cx="3078048" cy="510973"/>
          </a:xfrm>
          <a:prstGeom prst="rect">
            <a:avLst/>
          </a:prstGeom>
        </p:spPr>
        <p:txBody>
          <a:bodyPr vert="horz" lIns="91415" tIns="45709" rIns="91415" bIns="45709" rtlCol="0" anchor="b"/>
          <a:lstStyle>
            <a:lvl1pPr algn="r">
              <a:defRPr sz="1200"/>
            </a:lvl1pPr>
          </a:lstStyle>
          <a:p>
            <a:fld id="{662C64FB-3F7F-46BA-9A5E-06535F6B94DD}" type="slidenum">
              <a:rPr lang="en-US" smtClean="0"/>
              <a:pPr/>
              <a:t>‹#›</a:t>
            </a:fld>
            <a:endParaRPr lang="en-US"/>
          </a:p>
        </p:txBody>
      </p:sp>
    </p:spTree>
    <p:extLst>
      <p:ext uri="{BB962C8B-B14F-4D97-AF65-F5344CB8AC3E}">
        <p14:creationId xmlns:p14="http://schemas.microsoft.com/office/powerpoint/2010/main" val="34821567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62C64FB-3F7F-46BA-9A5E-06535F6B94DD}" type="slidenum">
              <a:rPr lang="en-US" smtClean="0"/>
              <a:pPr/>
              <a:t>10</a:t>
            </a:fld>
            <a:endParaRPr lang="en-US"/>
          </a:p>
        </p:txBody>
      </p:sp>
    </p:spTree>
    <p:extLst>
      <p:ext uri="{BB962C8B-B14F-4D97-AF65-F5344CB8AC3E}">
        <p14:creationId xmlns:p14="http://schemas.microsoft.com/office/powerpoint/2010/main" val="22180497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62C64FB-3F7F-46BA-9A5E-06535F6B94DD}" type="slidenum">
              <a:rPr lang="en-US" smtClean="0"/>
              <a:pPr/>
              <a:t>27</a:t>
            </a:fld>
            <a:endParaRPr lang="en-US"/>
          </a:p>
        </p:txBody>
      </p:sp>
    </p:spTree>
    <p:extLst>
      <p:ext uri="{BB962C8B-B14F-4D97-AF65-F5344CB8AC3E}">
        <p14:creationId xmlns:p14="http://schemas.microsoft.com/office/powerpoint/2010/main" val="4011541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62C64FB-3F7F-46BA-9A5E-06535F6B94DD}" type="slidenum">
              <a:rPr lang="en-US" smtClean="0"/>
              <a:pPr/>
              <a:t>31</a:t>
            </a:fld>
            <a:endParaRPr lang="en-US"/>
          </a:p>
        </p:txBody>
      </p:sp>
    </p:spTree>
    <p:extLst>
      <p:ext uri="{BB962C8B-B14F-4D97-AF65-F5344CB8AC3E}">
        <p14:creationId xmlns:p14="http://schemas.microsoft.com/office/powerpoint/2010/main" val="26061978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62C64FB-3F7F-46BA-9A5E-06535F6B94DD}" type="slidenum">
              <a:rPr lang="en-US" smtClean="0"/>
              <a:pPr/>
              <a:t>37</a:t>
            </a:fld>
            <a:endParaRPr lang="en-US"/>
          </a:p>
        </p:txBody>
      </p:sp>
    </p:spTree>
    <p:extLst>
      <p:ext uri="{BB962C8B-B14F-4D97-AF65-F5344CB8AC3E}">
        <p14:creationId xmlns:p14="http://schemas.microsoft.com/office/powerpoint/2010/main" val="25399838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62C64FB-3F7F-46BA-9A5E-06535F6B94DD}" type="slidenum">
              <a:rPr lang="en-US" smtClean="0"/>
              <a:pPr/>
              <a:t>81</a:t>
            </a:fld>
            <a:endParaRPr lang="en-US"/>
          </a:p>
        </p:txBody>
      </p:sp>
    </p:spTree>
    <p:extLst>
      <p:ext uri="{BB962C8B-B14F-4D97-AF65-F5344CB8AC3E}">
        <p14:creationId xmlns:p14="http://schemas.microsoft.com/office/powerpoint/2010/main" val="26350778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2477598A-11F5-47FA-A19F-54E39C4AA819}" type="datetimeFigureOut">
              <a:rPr lang="en-US" smtClean="0"/>
              <a:pPr/>
              <a:t>11/24/2014</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A1BF3A07-FF94-4178-B513-B7A89D05758D}"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2477598A-11F5-47FA-A19F-54E39C4AA819}" type="datetimeFigureOut">
              <a:rPr lang="en-US" smtClean="0"/>
              <a:pPr/>
              <a:t>11/24/2014</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A1BF3A07-FF94-4178-B513-B7A89D05758D}"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2477598A-11F5-47FA-A19F-54E39C4AA819}" type="datetimeFigureOut">
              <a:rPr lang="en-US" smtClean="0"/>
              <a:pPr/>
              <a:t>11/24/2014</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A1BF3A07-FF94-4178-B513-B7A89D05758D}"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2477598A-11F5-47FA-A19F-54E39C4AA819}" type="datetimeFigureOut">
              <a:rPr lang="en-US" smtClean="0"/>
              <a:pPr/>
              <a:t>11/24/2014</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A1BF3A07-FF94-4178-B513-B7A89D05758D}"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2477598A-11F5-47FA-A19F-54E39C4AA819}" type="datetimeFigureOut">
              <a:rPr lang="en-US" smtClean="0"/>
              <a:pPr/>
              <a:t>11/24/2014</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A1BF3A07-FF94-4178-B513-B7A89D05758D}"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2477598A-11F5-47FA-A19F-54E39C4AA819}" type="datetimeFigureOut">
              <a:rPr lang="en-US" smtClean="0"/>
              <a:pPr/>
              <a:t>11/24/2014</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A1BF3A07-FF94-4178-B513-B7A89D05758D}"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a:xfrm>
            <a:off x="457200" y="6356350"/>
            <a:ext cx="2133600" cy="365125"/>
          </a:xfrm>
          <a:prstGeom prst="rect">
            <a:avLst/>
          </a:prstGeom>
        </p:spPr>
        <p:txBody>
          <a:bodyPr/>
          <a:lstStyle/>
          <a:p>
            <a:fld id="{2477598A-11F5-47FA-A19F-54E39C4AA819}" type="datetimeFigureOut">
              <a:rPr lang="en-US" smtClean="0"/>
              <a:pPr/>
              <a:t>11/24/2014</a:t>
            </a:fld>
            <a:endParaRPr lang="en-US"/>
          </a:p>
        </p:txBody>
      </p:sp>
      <p:sp>
        <p:nvSpPr>
          <p:cNvPr id="8" name="Footer Placeholder 7"/>
          <p:cNvSpPr>
            <a:spLocks noGrp="1"/>
          </p:cNvSpPr>
          <p:nvPr>
            <p:ph type="ftr" sz="quarter" idx="11"/>
          </p:nvPr>
        </p:nvSpPr>
        <p:spPr>
          <a:xfrm>
            <a:off x="3124200" y="6356350"/>
            <a:ext cx="2895600"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6553200" y="6356350"/>
            <a:ext cx="2133600" cy="365125"/>
          </a:xfrm>
          <a:prstGeom prst="rect">
            <a:avLst/>
          </a:prstGeom>
        </p:spPr>
        <p:txBody>
          <a:bodyPr/>
          <a:lstStyle/>
          <a:p>
            <a:fld id="{A1BF3A07-FF94-4178-B513-B7A89D05758D}"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a:xfrm>
            <a:off x="457200" y="6356350"/>
            <a:ext cx="2133600" cy="365125"/>
          </a:xfrm>
          <a:prstGeom prst="rect">
            <a:avLst/>
          </a:prstGeom>
        </p:spPr>
        <p:txBody>
          <a:bodyPr/>
          <a:lstStyle/>
          <a:p>
            <a:fld id="{2477598A-11F5-47FA-A19F-54E39C4AA819}" type="datetimeFigureOut">
              <a:rPr lang="en-US" smtClean="0"/>
              <a:pPr/>
              <a:t>11/24/2014</a:t>
            </a:fld>
            <a:endParaRPr lang="en-US"/>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6553200" y="6356350"/>
            <a:ext cx="2133600" cy="365125"/>
          </a:xfrm>
          <a:prstGeom prst="rect">
            <a:avLst/>
          </a:prstGeom>
        </p:spPr>
        <p:txBody>
          <a:bodyPr/>
          <a:lstStyle/>
          <a:p>
            <a:fld id="{A1BF3A07-FF94-4178-B513-B7A89D05758D}"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p>
            <a:fld id="{2477598A-11F5-47FA-A19F-54E39C4AA819}" type="datetimeFigureOut">
              <a:rPr lang="en-US" smtClean="0"/>
              <a:pPr/>
              <a:t>11/24/2014</a:t>
            </a:fld>
            <a:endParaRPr lang="en-US"/>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6553200" y="6356350"/>
            <a:ext cx="2133600" cy="365125"/>
          </a:xfrm>
          <a:prstGeom prst="rect">
            <a:avLst/>
          </a:prstGeom>
        </p:spPr>
        <p:txBody>
          <a:bodyPr/>
          <a:lstStyle/>
          <a:p>
            <a:fld id="{A1BF3A07-FF94-4178-B513-B7A89D05758D}"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2477598A-11F5-47FA-A19F-54E39C4AA819}" type="datetimeFigureOut">
              <a:rPr lang="en-US" smtClean="0"/>
              <a:pPr/>
              <a:t>11/24/2014</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A1BF3A07-FF94-4178-B513-B7A89D05758D}"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2477598A-11F5-47FA-A19F-54E39C4AA819}" type="datetimeFigureOut">
              <a:rPr lang="en-US" smtClean="0"/>
              <a:pPr/>
              <a:t>11/24/2014</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A1BF3A07-FF94-4178-B513-B7A89D05758D}"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oleObject" Target="../embeddings/oleObject14.bin"/><Relationship Id="rId3" Type="http://schemas.openxmlformats.org/officeDocument/2006/relationships/notesSlide" Target="../notesSlides/notesSlide1.xml"/><Relationship Id="rId7" Type="http://schemas.openxmlformats.org/officeDocument/2006/relationships/image" Target="../media/image18.emf"/><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oleObject" Target="../embeddings/oleObject13.bin"/><Relationship Id="rId5" Type="http://schemas.openxmlformats.org/officeDocument/2006/relationships/image" Target="../media/image21.wmf"/><Relationship Id="rId4" Type="http://schemas.openxmlformats.org/officeDocument/2006/relationships/image" Target="../media/image20.wmf"/><Relationship Id="rId9" Type="http://schemas.openxmlformats.org/officeDocument/2006/relationships/image" Target="../media/image19.emf"/></Relationships>
</file>

<file path=ppt/slides/_rels/slide100.xml.rels><?xml version="1.0" encoding="UTF-8" standalone="yes"?>
<Relationships xmlns="http://schemas.openxmlformats.org/package/2006/relationships"><Relationship Id="rId3" Type="http://schemas.openxmlformats.org/officeDocument/2006/relationships/oleObject" Target="../embeddings/oleObject97.bin"/><Relationship Id="rId2" Type="http://schemas.openxmlformats.org/officeDocument/2006/relationships/slideLayout" Target="../slideLayouts/slideLayout2.xml"/><Relationship Id="rId1" Type="http://schemas.openxmlformats.org/officeDocument/2006/relationships/vmlDrawing" Target="../drawings/vmlDrawing45.vml"/><Relationship Id="rId4" Type="http://schemas.openxmlformats.org/officeDocument/2006/relationships/image" Target="../media/image166.emf"/></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64.xml"/><Relationship Id="rId1" Type="http://schemas.openxmlformats.org/officeDocument/2006/relationships/tags" Target="../tags/tag63.xml"/><Relationship Id="rId5" Type="http://schemas.openxmlformats.org/officeDocument/2006/relationships/image" Target="../media/image168.png"/><Relationship Id="rId4" Type="http://schemas.openxmlformats.org/officeDocument/2006/relationships/image" Target="../media/image167.png"/></Relationships>
</file>

<file path=ppt/slides/_rels/slide103.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slideLayout" Target="../slideLayouts/slideLayout2.xml"/><Relationship Id="rId1" Type="http://schemas.openxmlformats.org/officeDocument/2006/relationships/tags" Target="../tags/tag65.xml"/></Relationships>
</file>

<file path=ppt/slides/_rels/slide10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67.xml"/><Relationship Id="rId1" Type="http://schemas.openxmlformats.org/officeDocument/2006/relationships/tags" Target="../tags/tag66.xml"/><Relationship Id="rId5" Type="http://schemas.openxmlformats.org/officeDocument/2006/relationships/image" Target="../media/image171.png"/><Relationship Id="rId4" Type="http://schemas.openxmlformats.org/officeDocument/2006/relationships/image" Target="../media/image170.png"/></Relationships>
</file>

<file path=ppt/slides/_rels/slide105.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slideLayout" Target="../slideLayouts/slideLayout2.xml"/><Relationship Id="rId1" Type="http://schemas.openxmlformats.org/officeDocument/2006/relationships/tags" Target="../tags/tag68.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slideLayout" Target="../slideLayouts/slideLayout2.xml"/><Relationship Id="rId1" Type="http://schemas.openxmlformats.org/officeDocument/2006/relationships/tags" Target="../tags/tag6.xml"/></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image" Target="../media/image24.emf"/><Relationship Id="rId5" Type="http://schemas.openxmlformats.org/officeDocument/2006/relationships/oleObject" Target="../embeddings/oleObject16.bin"/><Relationship Id="rId4" Type="http://schemas.openxmlformats.org/officeDocument/2006/relationships/image" Target="../media/image23.emf"/></Relationships>
</file>

<file path=ppt/slides/_rels/slide13.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slideLayout" Target="../slideLayouts/slideLayout2.xml"/><Relationship Id="rId1" Type="http://schemas.openxmlformats.org/officeDocument/2006/relationships/vmlDrawing" Target="../drawings/vmlDrawing7.vml"/><Relationship Id="rId4" Type="http://schemas.openxmlformats.org/officeDocument/2006/relationships/image" Target="../media/image25.emf"/></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slideLayout" Target="../slideLayouts/slideLayout2.xml"/><Relationship Id="rId1" Type="http://schemas.openxmlformats.org/officeDocument/2006/relationships/vmlDrawing" Target="../drawings/vmlDrawing8.vml"/><Relationship Id="rId4" Type="http://schemas.openxmlformats.org/officeDocument/2006/relationships/image" Target="../media/image26.em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slideLayout" Target="../slideLayouts/slideLayout2.xml"/><Relationship Id="rId1" Type="http://schemas.openxmlformats.org/officeDocument/2006/relationships/vmlDrawing" Target="../drawings/vmlDrawing9.vml"/><Relationship Id="rId4" Type="http://schemas.openxmlformats.org/officeDocument/2006/relationships/image" Target="../media/image27.emf"/></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slideLayout" Target="../slideLayouts/slideLayout2.xml"/><Relationship Id="rId1" Type="http://schemas.openxmlformats.org/officeDocument/2006/relationships/tags" Target="../tags/tag7.xml"/></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20.bin"/><Relationship Id="rId2" Type="http://schemas.openxmlformats.org/officeDocument/2006/relationships/slideLayout" Target="../slideLayouts/slideLayout2.xml"/><Relationship Id="rId1" Type="http://schemas.openxmlformats.org/officeDocument/2006/relationships/vmlDrawing" Target="../drawings/vmlDrawing10.vml"/><Relationship Id="rId4" Type="http://schemas.openxmlformats.org/officeDocument/2006/relationships/image" Target="../media/image29.emf"/></Relationships>
</file>

<file path=ppt/slides/_rels/slide19.xml.rels><?xml version="1.0" encoding="UTF-8" standalone="yes"?>
<Relationships xmlns="http://schemas.openxmlformats.org/package/2006/relationships"><Relationship Id="rId2" Type="http://schemas.openxmlformats.org/officeDocument/2006/relationships/image" Target="../media/image30.w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1.emf"/></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21.bin"/><Relationship Id="rId2" Type="http://schemas.openxmlformats.org/officeDocument/2006/relationships/slideLayout" Target="../slideLayouts/slideLayout2.xml"/><Relationship Id="rId1" Type="http://schemas.openxmlformats.org/officeDocument/2006/relationships/vmlDrawing" Target="../drawings/vmlDrawing11.vml"/><Relationship Id="rId4" Type="http://schemas.openxmlformats.org/officeDocument/2006/relationships/image" Target="../media/image31.emf"/></Relationships>
</file>

<file path=ppt/slides/_rels/slide21.xml.rels><?xml version="1.0" encoding="UTF-8" standalone="yes"?>
<Relationships xmlns="http://schemas.openxmlformats.org/package/2006/relationships"><Relationship Id="rId3" Type="http://schemas.openxmlformats.org/officeDocument/2006/relationships/oleObject" Target="../embeddings/oleObject22.bin"/><Relationship Id="rId2" Type="http://schemas.openxmlformats.org/officeDocument/2006/relationships/slideLayout" Target="../slideLayouts/slideLayout2.xml"/><Relationship Id="rId1" Type="http://schemas.openxmlformats.org/officeDocument/2006/relationships/vmlDrawing" Target="../drawings/vmlDrawing12.vml"/><Relationship Id="rId4" Type="http://schemas.openxmlformats.org/officeDocument/2006/relationships/image" Target="../media/image32.emf"/></Relationships>
</file>

<file path=ppt/slides/_rels/slide22.xml.rels><?xml version="1.0" encoding="UTF-8" standalone="yes"?>
<Relationships xmlns="http://schemas.openxmlformats.org/package/2006/relationships"><Relationship Id="rId8" Type="http://schemas.openxmlformats.org/officeDocument/2006/relationships/image" Target="../media/image34.emf"/><Relationship Id="rId3" Type="http://schemas.openxmlformats.org/officeDocument/2006/relationships/slideLayout" Target="../slideLayouts/slideLayout2.xml"/><Relationship Id="rId7" Type="http://schemas.openxmlformats.org/officeDocument/2006/relationships/oleObject" Target="../embeddings/oleObject24.bin"/><Relationship Id="rId2" Type="http://schemas.openxmlformats.org/officeDocument/2006/relationships/tags" Target="../tags/tag8.xml"/><Relationship Id="rId1" Type="http://schemas.openxmlformats.org/officeDocument/2006/relationships/vmlDrawing" Target="../drawings/vmlDrawing13.vml"/><Relationship Id="rId6" Type="http://schemas.openxmlformats.org/officeDocument/2006/relationships/image" Target="../media/image33.emf"/><Relationship Id="rId5" Type="http://schemas.openxmlformats.org/officeDocument/2006/relationships/oleObject" Target="../embeddings/oleObject23.bin"/><Relationship Id="rId10" Type="http://schemas.openxmlformats.org/officeDocument/2006/relationships/image" Target="../media/image35.emf"/><Relationship Id="rId4" Type="http://schemas.openxmlformats.org/officeDocument/2006/relationships/image" Target="../media/image36.png"/><Relationship Id="rId9" Type="http://schemas.openxmlformats.org/officeDocument/2006/relationships/oleObject" Target="../embeddings/oleObject25.bin"/></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slideLayout" Target="../slideLayouts/slideLayout2.xml"/><Relationship Id="rId1" Type="http://schemas.openxmlformats.org/officeDocument/2006/relationships/tags" Target="../tags/tag9.xml"/><Relationship Id="rId4" Type="http://schemas.openxmlformats.org/officeDocument/2006/relationships/image" Target="../media/image3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oleObject" Target="../embeddings/oleObject26.bin"/><Relationship Id="rId2" Type="http://schemas.openxmlformats.org/officeDocument/2006/relationships/slideLayout" Target="../slideLayouts/slideLayout2.xml"/><Relationship Id="rId1" Type="http://schemas.openxmlformats.org/officeDocument/2006/relationships/vmlDrawing" Target="../drawings/vmlDrawing14.vml"/><Relationship Id="rId4" Type="http://schemas.openxmlformats.org/officeDocument/2006/relationships/image" Target="../media/image39.wmf"/></Relationships>
</file>

<file path=ppt/slides/_rels/slide26.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2.xml"/><Relationship Id="rId1" Type="http://schemas.openxmlformats.org/officeDocument/2006/relationships/vmlDrawing" Target="../drawings/vmlDrawing15.vml"/><Relationship Id="rId6" Type="http://schemas.openxmlformats.org/officeDocument/2006/relationships/image" Target="../media/image41.emf"/><Relationship Id="rId5" Type="http://schemas.openxmlformats.org/officeDocument/2006/relationships/oleObject" Target="../embeddings/oleObject28.bin"/><Relationship Id="rId4" Type="http://schemas.openxmlformats.org/officeDocument/2006/relationships/image" Target="../media/image40.emf"/></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vmlDrawing" Target="../drawings/vmlDrawing16.vml"/><Relationship Id="rId5" Type="http://schemas.openxmlformats.org/officeDocument/2006/relationships/image" Target="../media/image42.emf"/><Relationship Id="rId4" Type="http://schemas.openxmlformats.org/officeDocument/2006/relationships/oleObject" Target="../embeddings/oleObject29.bin"/></Relationships>
</file>

<file path=ppt/slides/_rels/slide2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slideLayout" Target="../slideLayouts/slideLayout2.xml"/><Relationship Id="rId1" Type="http://schemas.openxmlformats.org/officeDocument/2006/relationships/tags" Target="../tags/tag10.xml"/></Relationships>
</file>

<file path=ppt/slides/_rels/slide29.xml.rels><?xml version="1.0" encoding="UTF-8" standalone="yes"?>
<Relationships xmlns="http://schemas.openxmlformats.org/package/2006/relationships"><Relationship Id="rId3" Type="http://schemas.openxmlformats.org/officeDocument/2006/relationships/oleObject" Target="../embeddings/oleObject30.bin"/><Relationship Id="rId2" Type="http://schemas.openxmlformats.org/officeDocument/2006/relationships/slideLayout" Target="../slideLayouts/slideLayout2.xml"/><Relationship Id="rId1" Type="http://schemas.openxmlformats.org/officeDocument/2006/relationships/vmlDrawing" Target="../drawings/vmlDrawing17.vml"/><Relationship Id="rId4" Type="http://schemas.openxmlformats.org/officeDocument/2006/relationships/image" Target="../media/image44.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oleObject" Target="../embeddings/oleObject31.bin"/><Relationship Id="rId2" Type="http://schemas.openxmlformats.org/officeDocument/2006/relationships/slideLayout" Target="../slideLayouts/slideLayout2.xml"/><Relationship Id="rId1" Type="http://schemas.openxmlformats.org/officeDocument/2006/relationships/vmlDrawing" Target="../drawings/vmlDrawing18.vml"/><Relationship Id="rId4" Type="http://schemas.openxmlformats.org/officeDocument/2006/relationships/image" Target="../media/image45.emf"/></Relationships>
</file>

<file path=ppt/slides/_rels/slide31.xml.rels><?xml version="1.0" encoding="UTF-8" standalone="yes"?>
<Relationships xmlns="http://schemas.openxmlformats.org/package/2006/relationships"><Relationship Id="rId8" Type="http://schemas.openxmlformats.org/officeDocument/2006/relationships/oleObject" Target="../embeddings/oleObject35.bin"/><Relationship Id="rId3" Type="http://schemas.openxmlformats.org/officeDocument/2006/relationships/notesSlide" Target="../notesSlides/notesSlide3.xml"/><Relationship Id="rId7" Type="http://schemas.openxmlformats.org/officeDocument/2006/relationships/oleObject" Target="../embeddings/oleObject34.bin"/><Relationship Id="rId2" Type="http://schemas.openxmlformats.org/officeDocument/2006/relationships/slideLayout" Target="../slideLayouts/slideLayout2.xml"/><Relationship Id="rId1" Type="http://schemas.openxmlformats.org/officeDocument/2006/relationships/vmlDrawing" Target="../drawings/vmlDrawing19.vml"/><Relationship Id="rId6" Type="http://schemas.openxmlformats.org/officeDocument/2006/relationships/oleObject" Target="../embeddings/oleObject33.bin"/><Relationship Id="rId5" Type="http://schemas.openxmlformats.org/officeDocument/2006/relationships/image" Target="../media/image46.emf"/><Relationship Id="rId4" Type="http://schemas.openxmlformats.org/officeDocument/2006/relationships/oleObject" Target="../embeddings/oleObject32.bin"/><Relationship Id="rId9" Type="http://schemas.openxmlformats.org/officeDocument/2006/relationships/image" Target="../media/image47.emf"/></Relationships>
</file>

<file path=ppt/slides/_rels/slide3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slideLayout" Target="../slideLayouts/slideLayout2.xml"/><Relationship Id="rId1" Type="http://schemas.openxmlformats.org/officeDocument/2006/relationships/tags" Target="../tags/tag11.xml"/></Relationships>
</file>

<file path=ppt/slides/_rels/slide3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slideLayout" Target="../slideLayouts/slideLayout2.xml"/><Relationship Id="rId1" Type="http://schemas.openxmlformats.org/officeDocument/2006/relationships/tags" Target="../tags/tag1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oleObject" Target="../embeddings/oleObject36.bin"/><Relationship Id="rId2" Type="http://schemas.openxmlformats.org/officeDocument/2006/relationships/slideLayout" Target="../slideLayouts/slideLayout2.xml"/><Relationship Id="rId1" Type="http://schemas.openxmlformats.org/officeDocument/2006/relationships/vmlDrawing" Target="../drawings/vmlDrawing20.vml"/><Relationship Id="rId4" Type="http://schemas.openxmlformats.org/officeDocument/2006/relationships/image" Target="../media/image50.emf"/></Relationships>
</file>

<file path=ppt/slides/_rels/slide36.xml.rels><?xml version="1.0" encoding="UTF-8" standalone="yes"?>
<Relationships xmlns="http://schemas.openxmlformats.org/package/2006/relationships"><Relationship Id="rId8" Type="http://schemas.openxmlformats.org/officeDocument/2006/relationships/image" Target="../media/image53.emf"/><Relationship Id="rId3" Type="http://schemas.openxmlformats.org/officeDocument/2006/relationships/oleObject" Target="../embeddings/oleObject37.bin"/><Relationship Id="rId7" Type="http://schemas.openxmlformats.org/officeDocument/2006/relationships/oleObject" Target="../embeddings/oleObject39.bin"/><Relationship Id="rId2" Type="http://schemas.openxmlformats.org/officeDocument/2006/relationships/slideLayout" Target="../slideLayouts/slideLayout2.xml"/><Relationship Id="rId1" Type="http://schemas.openxmlformats.org/officeDocument/2006/relationships/vmlDrawing" Target="../drawings/vmlDrawing21.vml"/><Relationship Id="rId6" Type="http://schemas.openxmlformats.org/officeDocument/2006/relationships/image" Target="../media/image52.emf"/><Relationship Id="rId5" Type="http://schemas.openxmlformats.org/officeDocument/2006/relationships/oleObject" Target="../embeddings/oleObject38.bin"/><Relationship Id="rId10" Type="http://schemas.openxmlformats.org/officeDocument/2006/relationships/image" Target="../media/image54.emf"/><Relationship Id="rId4" Type="http://schemas.openxmlformats.org/officeDocument/2006/relationships/image" Target="../media/image51.emf"/><Relationship Id="rId9" Type="http://schemas.openxmlformats.org/officeDocument/2006/relationships/oleObject" Target="../embeddings/oleObject40.bin"/></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oleObject" Target="../embeddings/oleObject41.bin"/><Relationship Id="rId2" Type="http://schemas.openxmlformats.org/officeDocument/2006/relationships/slideLayout" Target="../slideLayouts/slideLayout2.xml"/><Relationship Id="rId1" Type="http://schemas.openxmlformats.org/officeDocument/2006/relationships/vmlDrawing" Target="../drawings/vmlDrawing22.vml"/><Relationship Id="rId6" Type="http://schemas.openxmlformats.org/officeDocument/2006/relationships/image" Target="../media/image56.emf"/><Relationship Id="rId5" Type="http://schemas.openxmlformats.org/officeDocument/2006/relationships/oleObject" Target="../embeddings/oleObject42.bin"/><Relationship Id="rId4" Type="http://schemas.openxmlformats.org/officeDocument/2006/relationships/image" Target="../media/image55.emf"/></Relationships>
</file>

<file path=ppt/slides/_rels/slide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58.emf"/><Relationship Id="rId3" Type="http://schemas.openxmlformats.org/officeDocument/2006/relationships/slideLayout" Target="../slideLayouts/slideLayout2.xml"/><Relationship Id="rId7" Type="http://schemas.openxmlformats.org/officeDocument/2006/relationships/oleObject" Target="../embeddings/oleObject44.bin"/><Relationship Id="rId2" Type="http://schemas.openxmlformats.org/officeDocument/2006/relationships/tags" Target="../tags/tag13.xml"/><Relationship Id="rId1" Type="http://schemas.openxmlformats.org/officeDocument/2006/relationships/vmlDrawing" Target="../drawings/vmlDrawing23.vml"/><Relationship Id="rId6" Type="http://schemas.openxmlformats.org/officeDocument/2006/relationships/image" Target="../media/image57.emf"/><Relationship Id="rId5" Type="http://schemas.openxmlformats.org/officeDocument/2006/relationships/oleObject" Target="../embeddings/oleObject43.bin"/><Relationship Id="rId4" Type="http://schemas.openxmlformats.org/officeDocument/2006/relationships/image" Target="../media/image5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slideLayout" Target="../slideLayouts/slideLayout2.xml"/><Relationship Id="rId1" Type="http://schemas.openxmlformats.org/officeDocument/2006/relationships/tags" Target="../tags/tag14.xml"/></Relationships>
</file>

<file path=ppt/slides/_rels/slide4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slideLayout" Target="../slideLayouts/slideLayout2.xml"/><Relationship Id="rId1" Type="http://schemas.openxmlformats.org/officeDocument/2006/relationships/tags" Target="../tags/tag15.xml"/></Relationships>
</file>

<file path=ppt/slides/_rels/slide4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slideLayout" Target="../slideLayouts/slideLayout2.xml"/><Relationship Id="rId1" Type="http://schemas.openxmlformats.org/officeDocument/2006/relationships/tags" Target="../tags/tag16.xml"/></Relationships>
</file>

<file path=ppt/slides/_rels/slide45.xml.rels><?xml version="1.0" encoding="UTF-8" standalone="yes"?>
<Relationships xmlns="http://schemas.openxmlformats.org/package/2006/relationships"><Relationship Id="rId3" Type="http://schemas.openxmlformats.org/officeDocument/2006/relationships/oleObject" Target="../embeddings/oleObject45.bin"/><Relationship Id="rId2" Type="http://schemas.openxmlformats.org/officeDocument/2006/relationships/slideLayout" Target="../slideLayouts/slideLayout2.xml"/><Relationship Id="rId1" Type="http://schemas.openxmlformats.org/officeDocument/2006/relationships/vmlDrawing" Target="../drawings/vmlDrawing24.vml"/><Relationship Id="rId4" Type="http://schemas.openxmlformats.org/officeDocument/2006/relationships/image" Target="../media/image63.wmf"/></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oleObject" Target="../embeddings/oleObject46.bin"/><Relationship Id="rId2" Type="http://schemas.openxmlformats.org/officeDocument/2006/relationships/slideLayout" Target="../slideLayouts/slideLayout2.xml"/><Relationship Id="rId1" Type="http://schemas.openxmlformats.org/officeDocument/2006/relationships/vmlDrawing" Target="../drawings/vmlDrawing25.vml"/><Relationship Id="rId6" Type="http://schemas.openxmlformats.org/officeDocument/2006/relationships/image" Target="../media/image65.emf"/><Relationship Id="rId5" Type="http://schemas.openxmlformats.org/officeDocument/2006/relationships/oleObject" Target="../embeddings/oleObject47.bin"/><Relationship Id="rId4" Type="http://schemas.openxmlformats.org/officeDocument/2006/relationships/image" Target="../media/image64.emf"/></Relationships>
</file>

<file path=ppt/slides/_rels/slide4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slideLayout" Target="../slideLayouts/slideLayout2.xml"/><Relationship Id="rId1" Type="http://schemas.openxmlformats.org/officeDocument/2006/relationships/tags" Target="../tags/tag17.xml"/></Relationships>
</file>

<file path=ppt/slides/_rels/slide49.xml.rels><?xml version="1.0" encoding="UTF-8" standalone="yes"?>
<Relationships xmlns="http://schemas.openxmlformats.org/package/2006/relationships"><Relationship Id="rId8" Type="http://schemas.openxmlformats.org/officeDocument/2006/relationships/image" Target="../media/image68.emf"/><Relationship Id="rId3" Type="http://schemas.openxmlformats.org/officeDocument/2006/relationships/slideLayout" Target="../slideLayouts/slideLayout2.xml"/><Relationship Id="rId7" Type="http://schemas.openxmlformats.org/officeDocument/2006/relationships/oleObject" Target="../embeddings/oleObject49.bin"/><Relationship Id="rId2" Type="http://schemas.openxmlformats.org/officeDocument/2006/relationships/tags" Target="../tags/tag18.xml"/><Relationship Id="rId1" Type="http://schemas.openxmlformats.org/officeDocument/2006/relationships/vmlDrawing" Target="../drawings/vmlDrawing26.vml"/><Relationship Id="rId6" Type="http://schemas.openxmlformats.org/officeDocument/2006/relationships/image" Target="../media/image67.emf"/><Relationship Id="rId5" Type="http://schemas.openxmlformats.org/officeDocument/2006/relationships/oleObject" Target="../embeddings/oleObject48.bin"/><Relationship Id="rId10" Type="http://schemas.openxmlformats.org/officeDocument/2006/relationships/image" Target="../media/image69.emf"/><Relationship Id="rId4" Type="http://schemas.openxmlformats.org/officeDocument/2006/relationships/image" Target="../media/image70.png"/><Relationship Id="rId9" Type="http://schemas.openxmlformats.org/officeDocument/2006/relationships/oleObject" Target="../embeddings/oleObject50.bin"/></Relationships>
</file>

<file path=ppt/slides/_rels/slide5.xml.rels><?xml version="1.0" encoding="UTF-8" standalone="yes"?>
<Relationships xmlns="http://schemas.openxmlformats.org/package/2006/relationships"><Relationship Id="rId3" Type="http://schemas.openxmlformats.org/officeDocument/2006/relationships/tags" Target="../tags/tag3.xml"/><Relationship Id="rId7" Type="http://schemas.openxmlformats.org/officeDocument/2006/relationships/image" Target="../media/image5.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image" Target="../media/image73.emf"/><Relationship Id="rId13" Type="http://schemas.openxmlformats.org/officeDocument/2006/relationships/oleObject" Target="../embeddings/oleObject56.bin"/><Relationship Id="rId18" Type="http://schemas.openxmlformats.org/officeDocument/2006/relationships/image" Target="../media/image78.emf"/><Relationship Id="rId3" Type="http://schemas.openxmlformats.org/officeDocument/2006/relationships/oleObject" Target="../embeddings/oleObject51.bin"/><Relationship Id="rId21" Type="http://schemas.openxmlformats.org/officeDocument/2006/relationships/oleObject" Target="../embeddings/oleObject60.bin"/><Relationship Id="rId7" Type="http://schemas.openxmlformats.org/officeDocument/2006/relationships/oleObject" Target="../embeddings/oleObject53.bin"/><Relationship Id="rId12" Type="http://schemas.openxmlformats.org/officeDocument/2006/relationships/image" Target="../media/image75.emf"/><Relationship Id="rId17" Type="http://schemas.openxmlformats.org/officeDocument/2006/relationships/oleObject" Target="../embeddings/oleObject58.bin"/><Relationship Id="rId2" Type="http://schemas.openxmlformats.org/officeDocument/2006/relationships/slideLayout" Target="../slideLayouts/slideLayout2.xml"/><Relationship Id="rId16" Type="http://schemas.openxmlformats.org/officeDocument/2006/relationships/image" Target="../media/image77.emf"/><Relationship Id="rId20" Type="http://schemas.openxmlformats.org/officeDocument/2006/relationships/image" Target="../media/image79.emf"/><Relationship Id="rId1" Type="http://schemas.openxmlformats.org/officeDocument/2006/relationships/vmlDrawing" Target="../drawings/vmlDrawing27.vml"/><Relationship Id="rId6" Type="http://schemas.openxmlformats.org/officeDocument/2006/relationships/image" Target="../media/image72.emf"/><Relationship Id="rId11" Type="http://schemas.openxmlformats.org/officeDocument/2006/relationships/oleObject" Target="../embeddings/oleObject55.bin"/><Relationship Id="rId5" Type="http://schemas.openxmlformats.org/officeDocument/2006/relationships/oleObject" Target="../embeddings/oleObject52.bin"/><Relationship Id="rId15" Type="http://schemas.openxmlformats.org/officeDocument/2006/relationships/oleObject" Target="../embeddings/oleObject57.bin"/><Relationship Id="rId10" Type="http://schemas.openxmlformats.org/officeDocument/2006/relationships/image" Target="../media/image74.emf"/><Relationship Id="rId19" Type="http://schemas.openxmlformats.org/officeDocument/2006/relationships/oleObject" Target="../embeddings/oleObject59.bin"/><Relationship Id="rId4" Type="http://schemas.openxmlformats.org/officeDocument/2006/relationships/image" Target="../media/image71.emf"/><Relationship Id="rId9" Type="http://schemas.openxmlformats.org/officeDocument/2006/relationships/oleObject" Target="../embeddings/oleObject54.bin"/><Relationship Id="rId14" Type="http://schemas.openxmlformats.org/officeDocument/2006/relationships/image" Target="../media/image76.emf"/><Relationship Id="rId22" Type="http://schemas.openxmlformats.org/officeDocument/2006/relationships/image" Target="../media/image80.emf"/></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9.xml"/><Relationship Id="rId1" Type="http://schemas.openxmlformats.org/officeDocument/2006/relationships/vmlDrawing" Target="../drawings/vmlDrawing28.vml"/><Relationship Id="rId6" Type="http://schemas.openxmlformats.org/officeDocument/2006/relationships/image" Target="../media/image81.emf"/><Relationship Id="rId5" Type="http://schemas.openxmlformats.org/officeDocument/2006/relationships/oleObject" Target="../embeddings/oleObject61.bin"/><Relationship Id="rId4" Type="http://schemas.openxmlformats.org/officeDocument/2006/relationships/image" Target="../media/image82.png"/></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1.xml"/><Relationship Id="rId1" Type="http://schemas.openxmlformats.org/officeDocument/2006/relationships/tags" Target="../tags/tag20.xml"/><Relationship Id="rId5" Type="http://schemas.openxmlformats.org/officeDocument/2006/relationships/image" Target="../media/image84.png"/><Relationship Id="rId4" Type="http://schemas.openxmlformats.org/officeDocument/2006/relationships/image" Target="../media/image83.png"/></Relationships>
</file>

<file path=ppt/slides/_rels/slide53.xml.rels><?xml version="1.0" encoding="UTF-8" standalone="yes"?>
<Relationships xmlns="http://schemas.openxmlformats.org/package/2006/relationships"><Relationship Id="rId8" Type="http://schemas.openxmlformats.org/officeDocument/2006/relationships/image" Target="../media/image87.emf"/><Relationship Id="rId13" Type="http://schemas.openxmlformats.org/officeDocument/2006/relationships/oleObject" Target="../embeddings/oleObject67.bin"/><Relationship Id="rId18" Type="http://schemas.openxmlformats.org/officeDocument/2006/relationships/image" Target="../media/image92.emf"/><Relationship Id="rId3" Type="http://schemas.openxmlformats.org/officeDocument/2006/relationships/oleObject" Target="../embeddings/oleObject62.bin"/><Relationship Id="rId7" Type="http://schemas.openxmlformats.org/officeDocument/2006/relationships/oleObject" Target="../embeddings/oleObject64.bin"/><Relationship Id="rId12" Type="http://schemas.openxmlformats.org/officeDocument/2006/relationships/image" Target="../media/image89.emf"/><Relationship Id="rId17" Type="http://schemas.openxmlformats.org/officeDocument/2006/relationships/oleObject" Target="../embeddings/oleObject69.bin"/><Relationship Id="rId2" Type="http://schemas.openxmlformats.org/officeDocument/2006/relationships/slideLayout" Target="../slideLayouts/slideLayout2.xml"/><Relationship Id="rId16" Type="http://schemas.openxmlformats.org/officeDocument/2006/relationships/image" Target="../media/image91.emf"/><Relationship Id="rId1" Type="http://schemas.openxmlformats.org/officeDocument/2006/relationships/vmlDrawing" Target="../drawings/vmlDrawing29.vml"/><Relationship Id="rId6" Type="http://schemas.openxmlformats.org/officeDocument/2006/relationships/image" Target="../media/image86.emf"/><Relationship Id="rId11" Type="http://schemas.openxmlformats.org/officeDocument/2006/relationships/oleObject" Target="../embeddings/oleObject66.bin"/><Relationship Id="rId5" Type="http://schemas.openxmlformats.org/officeDocument/2006/relationships/oleObject" Target="../embeddings/oleObject63.bin"/><Relationship Id="rId15" Type="http://schemas.openxmlformats.org/officeDocument/2006/relationships/oleObject" Target="../embeddings/oleObject68.bin"/><Relationship Id="rId10" Type="http://schemas.openxmlformats.org/officeDocument/2006/relationships/image" Target="../media/image88.emf"/><Relationship Id="rId4" Type="http://schemas.openxmlformats.org/officeDocument/2006/relationships/image" Target="../media/image85.emf"/><Relationship Id="rId9" Type="http://schemas.openxmlformats.org/officeDocument/2006/relationships/oleObject" Target="../embeddings/oleObject65.bin"/><Relationship Id="rId14" Type="http://schemas.openxmlformats.org/officeDocument/2006/relationships/image" Target="../media/image90.emf"/></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8" Type="http://schemas.openxmlformats.org/officeDocument/2006/relationships/image" Target="../media/image94.emf"/><Relationship Id="rId3" Type="http://schemas.openxmlformats.org/officeDocument/2006/relationships/slideLayout" Target="../slideLayouts/slideLayout2.xml"/><Relationship Id="rId7" Type="http://schemas.openxmlformats.org/officeDocument/2006/relationships/oleObject" Target="../embeddings/oleObject71.bin"/><Relationship Id="rId2" Type="http://schemas.openxmlformats.org/officeDocument/2006/relationships/tags" Target="../tags/tag22.xml"/><Relationship Id="rId1" Type="http://schemas.openxmlformats.org/officeDocument/2006/relationships/vmlDrawing" Target="../drawings/vmlDrawing30.vml"/><Relationship Id="rId6" Type="http://schemas.openxmlformats.org/officeDocument/2006/relationships/image" Target="../media/image93.emf"/><Relationship Id="rId5" Type="http://schemas.openxmlformats.org/officeDocument/2006/relationships/oleObject" Target="../embeddings/oleObject70.bin"/><Relationship Id="rId4" Type="http://schemas.openxmlformats.org/officeDocument/2006/relationships/image" Target="../media/image95.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96.emf"/><Relationship Id="rId2" Type="http://schemas.openxmlformats.org/officeDocument/2006/relationships/tags" Target="../tags/tag23.xml"/><Relationship Id="rId1" Type="http://schemas.openxmlformats.org/officeDocument/2006/relationships/vmlDrawing" Target="../drawings/vmlDrawing31.vml"/><Relationship Id="rId6" Type="http://schemas.openxmlformats.org/officeDocument/2006/relationships/oleObject" Target="../embeddings/oleObject72.bin"/><Relationship Id="rId5" Type="http://schemas.openxmlformats.org/officeDocument/2006/relationships/image" Target="../media/image98.wmf"/><Relationship Id="rId4" Type="http://schemas.openxmlformats.org/officeDocument/2006/relationships/image" Target="../media/image97.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oleObject" Target="../embeddings/oleObject73.bin"/><Relationship Id="rId2" Type="http://schemas.openxmlformats.org/officeDocument/2006/relationships/slideLayout" Target="../slideLayouts/slideLayout2.xml"/><Relationship Id="rId1" Type="http://schemas.openxmlformats.org/officeDocument/2006/relationships/vmlDrawing" Target="../drawings/vmlDrawing32.vml"/><Relationship Id="rId4" Type="http://schemas.openxmlformats.org/officeDocument/2006/relationships/image" Target="../media/image99.emf"/></Relationships>
</file>

<file path=ppt/slides/_rels/slide6.xml.rels><?xml version="1.0" encoding="UTF-8" standalone="yes"?>
<Relationships xmlns="http://schemas.openxmlformats.org/package/2006/relationships"><Relationship Id="rId8" Type="http://schemas.openxmlformats.org/officeDocument/2006/relationships/image" Target="../media/image7.emf"/><Relationship Id="rId3" Type="http://schemas.openxmlformats.org/officeDocument/2006/relationships/slideLayout" Target="../slideLayouts/slideLayout2.xml"/><Relationship Id="rId7" Type="http://schemas.openxmlformats.org/officeDocument/2006/relationships/oleObject" Target="../embeddings/oleObject3.bin"/><Relationship Id="rId2" Type="http://schemas.openxmlformats.org/officeDocument/2006/relationships/tags" Target="../tags/tag4.xml"/><Relationship Id="rId1" Type="http://schemas.openxmlformats.org/officeDocument/2006/relationships/vmlDrawing" Target="../drawings/vmlDrawing2.vml"/><Relationship Id="rId6" Type="http://schemas.openxmlformats.org/officeDocument/2006/relationships/image" Target="../media/image6.emf"/><Relationship Id="rId5" Type="http://schemas.openxmlformats.org/officeDocument/2006/relationships/oleObject" Target="../embeddings/oleObject2.bin"/><Relationship Id="rId10" Type="http://schemas.openxmlformats.org/officeDocument/2006/relationships/image" Target="../media/image8.emf"/><Relationship Id="rId4" Type="http://schemas.openxmlformats.org/officeDocument/2006/relationships/image" Target="../media/image9.png"/><Relationship Id="rId9" Type="http://schemas.openxmlformats.org/officeDocument/2006/relationships/oleObject" Target="../embeddings/oleObject4.bin"/></Relationships>
</file>

<file path=ppt/slides/_rels/slide60.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slideLayout" Target="../slideLayouts/slideLayout2.xml"/><Relationship Id="rId1" Type="http://schemas.openxmlformats.org/officeDocument/2006/relationships/tags" Target="../tags/tag24.xml"/></Relationships>
</file>

<file path=ppt/slides/_rels/slide61.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slideLayout" Target="../slideLayouts/slideLayout2.xml"/><Relationship Id="rId1" Type="http://schemas.openxmlformats.org/officeDocument/2006/relationships/tags" Target="../tags/tag25.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slideLayout" Target="../slideLayouts/slideLayout2.xml"/><Relationship Id="rId1" Type="http://schemas.openxmlformats.org/officeDocument/2006/relationships/tags" Target="../tags/tag26.xml"/></Relationships>
</file>

<file path=ppt/slides/_rels/slide64.xml.rels><?xml version="1.0" encoding="UTF-8" standalone="yes"?>
<Relationships xmlns="http://schemas.openxmlformats.org/package/2006/relationships"><Relationship Id="rId8" Type="http://schemas.openxmlformats.org/officeDocument/2006/relationships/image" Target="../media/image103.emf"/><Relationship Id="rId13" Type="http://schemas.openxmlformats.org/officeDocument/2006/relationships/oleObject" Target="../embeddings/oleObject77.bin"/><Relationship Id="rId3" Type="http://schemas.openxmlformats.org/officeDocument/2006/relationships/tags" Target="../tags/tag28.xml"/><Relationship Id="rId7" Type="http://schemas.openxmlformats.org/officeDocument/2006/relationships/oleObject" Target="../embeddings/oleObject74.bin"/><Relationship Id="rId12" Type="http://schemas.openxmlformats.org/officeDocument/2006/relationships/image" Target="../media/image105.emf"/><Relationship Id="rId2" Type="http://schemas.openxmlformats.org/officeDocument/2006/relationships/tags" Target="../tags/tag27.xml"/><Relationship Id="rId1" Type="http://schemas.openxmlformats.org/officeDocument/2006/relationships/vmlDrawing" Target="../drawings/vmlDrawing33.vml"/><Relationship Id="rId6" Type="http://schemas.openxmlformats.org/officeDocument/2006/relationships/image" Target="../media/image108.png"/><Relationship Id="rId11" Type="http://schemas.openxmlformats.org/officeDocument/2006/relationships/oleObject" Target="../embeddings/oleObject76.bin"/><Relationship Id="rId5" Type="http://schemas.openxmlformats.org/officeDocument/2006/relationships/image" Target="../media/image107.png"/><Relationship Id="rId10" Type="http://schemas.openxmlformats.org/officeDocument/2006/relationships/image" Target="../media/image104.emf"/><Relationship Id="rId4" Type="http://schemas.openxmlformats.org/officeDocument/2006/relationships/slideLayout" Target="../slideLayouts/slideLayout2.xml"/><Relationship Id="rId9" Type="http://schemas.openxmlformats.org/officeDocument/2006/relationships/oleObject" Target="../embeddings/oleObject75.bin"/><Relationship Id="rId14" Type="http://schemas.openxmlformats.org/officeDocument/2006/relationships/image" Target="../media/image106.emf"/></Relationships>
</file>

<file path=ppt/slides/_rels/slide65.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slideLayout" Target="../slideLayouts/slideLayout2.xml"/><Relationship Id="rId1" Type="http://schemas.openxmlformats.org/officeDocument/2006/relationships/tags" Target="../tags/tag29.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slideLayout" Target="../slideLayouts/slideLayout2.xml"/><Relationship Id="rId1" Type="http://schemas.openxmlformats.org/officeDocument/2006/relationships/tags" Target="../tags/tag30.xml"/></Relationships>
</file>

<file path=ppt/slides/_rels/slide68.xml.rels><?xml version="1.0" encoding="UTF-8" standalone="yes"?>
<Relationships xmlns="http://schemas.openxmlformats.org/package/2006/relationships"><Relationship Id="rId3" Type="http://schemas.openxmlformats.org/officeDocument/2006/relationships/oleObject" Target="../embeddings/oleObject78.bin"/><Relationship Id="rId2" Type="http://schemas.openxmlformats.org/officeDocument/2006/relationships/slideLayout" Target="../slideLayouts/slideLayout2.xml"/><Relationship Id="rId1" Type="http://schemas.openxmlformats.org/officeDocument/2006/relationships/vmlDrawing" Target="../drawings/vmlDrawing34.vml"/><Relationship Id="rId4" Type="http://schemas.openxmlformats.org/officeDocument/2006/relationships/image" Target="../media/image111.emf"/></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2.emf"/><Relationship Id="rId3" Type="http://schemas.openxmlformats.org/officeDocument/2006/relationships/oleObject" Target="../embeddings/oleObject5.bin"/><Relationship Id="rId7" Type="http://schemas.openxmlformats.org/officeDocument/2006/relationships/oleObject" Target="../embeddings/oleObject7.bin"/><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11.emf"/><Relationship Id="rId5" Type="http://schemas.openxmlformats.org/officeDocument/2006/relationships/oleObject" Target="../embeddings/oleObject6.bin"/><Relationship Id="rId10" Type="http://schemas.openxmlformats.org/officeDocument/2006/relationships/image" Target="../media/image13.emf"/><Relationship Id="rId4" Type="http://schemas.openxmlformats.org/officeDocument/2006/relationships/image" Target="../media/image10.emf"/><Relationship Id="rId9" Type="http://schemas.openxmlformats.org/officeDocument/2006/relationships/oleObject" Target="../embeddings/oleObject8.bin"/></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8" Type="http://schemas.openxmlformats.org/officeDocument/2006/relationships/image" Target="../media/image113.emf"/><Relationship Id="rId3" Type="http://schemas.openxmlformats.org/officeDocument/2006/relationships/slideLayout" Target="../slideLayouts/slideLayout2.xml"/><Relationship Id="rId7" Type="http://schemas.openxmlformats.org/officeDocument/2006/relationships/oleObject" Target="../embeddings/oleObject80.bin"/><Relationship Id="rId2" Type="http://schemas.openxmlformats.org/officeDocument/2006/relationships/tags" Target="../tags/tag31.xml"/><Relationship Id="rId1" Type="http://schemas.openxmlformats.org/officeDocument/2006/relationships/vmlDrawing" Target="../drawings/vmlDrawing35.vml"/><Relationship Id="rId6" Type="http://schemas.openxmlformats.org/officeDocument/2006/relationships/image" Target="../media/image112.emf"/><Relationship Id="rId5" Type="http://schemas.openxmlformats.org/officeDocument/2006/relationships/oleObject" Target="../embeddings/oleObject79.bin"/><Relationship Id="rId4" Type="http://schemas.openxmlformats.org/officeDocument/2006/relationships/image" Target="../media/image114.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8" Type="http://schemas.openxmlformats.org/officeDocument/2006/relationships/image" Target="../media/image116.emf"/><Relationship Id="rId3" Type="http://schemas.openxmlformats.org/officeDocument/2006/relationships/slideLayout" Target="../slideLayouts/slideLayout2.xml"/><Relationship Id="rId7" Type="http://schemas.openxmlformats.org/officeDocument/2006/relationships/oleObject" Target="../embeddings/oleObject82.bin"/><Relationship Id="rId2" Type="http://schemas.openxmlformats.org/officeDocument/2006/relationships/tags" Target="../tags/tag32.xml"/><Relationship Id="rId1" Type="http://schemas.openxmlformats.org/officeDocument/2006/relationships/vmlDrawing" Target="../drawings/vmlDrawing36.vml"/><Relationship Id="rId6" Type="http://schemas.openxmlformats.org/officeDocument/2006/relationships/image" Target="../media/image115.emf"/><Relationship Id="rId5" Type="http://schemas.openxmlformats.org/officeDocument/2006/relationships/oleObject" Target="../embeddings/oleObject81.bin"/><Relationship Id="rId4" Type="http://schemas.openxmlformats.org/officeDocument/2006/relationships/image" Target="../media/image117.png"/></Relationships>
</file>

<file path=ppt/slides/_rels/slide7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4.xml"/><Relationship Id="rId1" Type="http://schemas.openxmlformats.org/officeDocument/2006/relationships/tags" Target="../tags/tag33.xml"/><Relationship Id="rId5" Type="http://schemas.openxmlformats.org/officeDocument/2006/relationships/image" Target="../media/image119.png"/><Relationship Id="rId4" Type="http://schemas.openxmlformats.org/officeDocument/2006/relationships/image" Target="../media/image118.png"/></Relationships>
</file>

<file path=ppt/slides/_rels/slide7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6.xml"/><Relationship Id="rId1" Type="http://schemas.openxmlformats.org/officeDocument/2006/relationships/tags" Target="../tags/tag35.xml"/><Relationship Id="rId5" Type="http://schemas.openxmlformats.org/officeDocument/2006/relationships/image" Target="../media/image121.png"/><Relationship Id="rId4" Type="http://schemas.openxmlformats.org/officeDocument/2006/relationships/image" Target="../media/image120.png"/></Relationships>
</file>

<file path=ppt/slides/_rels/slide7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8.xml"/><Relationship Id="rId1" Type="http://schemas.openxmlformats.org/officeDocument/2006/relationships/tags" Target="../tags/tag37.xml"/><Relationship Id="rId5" Type="http://schemas.openxmlformats.org/officeDocument/2006/relationships/image" Target="../media/image123.png"/><Relationship Id="rId4" Type="http://schemas.openxmlformats.org/officeDocument/2006/relationships/image" Target="../media/image122.png"/></Relationships>
</file>

<file path=ppt/slides/_rels/slide77.xml.rels><?xml version="1.0" encoding="UTF-8" standalone="yes"?>
<Relationships xmlns="http://schemas.openxmlformats.org/package/2006/relationships"><Relationship Id="rId8" Type="http://schemas.openxmlformats.org/officeDocument/2006/relationships/image" Target="../media/image126.emf"/><Relationship Id="rId3" Type="http://schemas.openxmlformats.org/officeDocument/2006/relationships/oleObject" Target="../embeddings/oleObject83.bin"/><Relationship Id="rId7" Type="http://schemas.openxmlformats.org/officeDocument/2006/relationships/oleObject" Target="../embeddings/oleObject85.bin"/><Relationship Id="rId2" Type="http://schemas.openxmlformats.org/officeDocument/2006/relationships/slideLayout" Target="../slideLayouts/slideLayout2.xml"/><Relationship Id="rId1" Type="http://schemas.openxmlformats.org/officeDocument/2006/relationships/vmlDrawing" Target="../drawings/vmlDrawing37.vml"/><Relationship Id="rId6" Type="http://schemas.openxmlformats.org/officeDocument/2006/relationships/image" Target="../media/image125.emf"/><Relationship Id="rId5" Type="http://schemas.openxmlformats.org/officeDocument/2006/relationships/oleObject" Target="../embeddings/oleObject84.bin"/><Relationship Id="rId4" Type="http://schemas.openxmlformats.org/officeDocument/2006/relationships/image" Target="../media/image124.emf"/></Relationships>
</file>

<file path=ppt/slides/_rels/slide78.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slideLayout" Target="../slideLayouts/slideLayout2.xml"/><Relationship Id="rId1" Type="http://schemas.openxmlformats.org/officeDocument/2006/relationships/tags" Target="../tags/tag39.xml"/></Relationships>
</file>

<file path=ppt/slides/_rels/slide7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40.xml"/><Relationship Id="rId1" Type="http://schemas.openxmlformats.org/officeDocument/2006/relationships/vmlDrawing" Target="../drawings/vmlDrawing38.vml"/><Relationship Id="rId6" Type="http://schemas.openxmlformats.org/officeDocument/2006/relationships/image" Target="../media/image128.emf"/><Relationship Id="rId5" Type="http://schemas.openxmlformats.org/officeDocument/2006/relationships/oleObject" Target="../embeddings/oleObject86.bin"/><Relationship Id="rId4" Type="http://schemas.openxmlformats.org/officeDocument/2006/relationships/image" Target="../media/image129.png"/></Relationships>
</file>

<file path=ppt/slides/_rels/slide8.xml.rels><?xml version="1.0" encoding="UTF-8" standalone="yes"?>
<Relationships xmlns="http://schemas.openxmlformats.org/package/2006/relationships"><Relationship Id="rId8" Type="http://schemas.openxmlformats.org/officeDocument/2006/relationships/image" Target="../media/image16.emf"/><Relationship Id="rId3" Type="http://schemas.openxmlformats.org/officeDocument/2006/relationships/oleObject" Target="../embeddings/oleObject9.bin"/><Relationship Id="rId7" Type="http://schemas.openxmlformats.org/officeDocument/2006/relationships/oleObject" Target="../embeddings/oleObject11.bin"/><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15.emf"/><Relationship Id="rId5" Type="http://schemas.openxmlformats.org/officeDocument/2006/relationships/oleObject" Target="../embeddings/oleObject10.bin"/><Relationship Id="rId4" Type="http://schemas.openxmlformats.org/officeDocument/2006/relationships/image" Target="../media/image14.emf"/><Relationship Id="rId9" Type="http://schemas.openxmlformats.org/officeDocument/2006/relationships/oleObject" Target="../embeddings/oleObject12.bin"/></Relationships>
</file>

<file path=ppt/slides/_rels/slide80.xml.rels><?xml version="1.0" encoding="UTF-8" standalone="yes"?>
<Relationships xmlns="http://schemas.openxmlformats.org/package/2006/relationships"><Relationship Id="rId2" Type="http://schemas.openxmlformats.org/officeDocument/2006/relationships/image" Target="../media/image130.wmf"/><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notesSlide" Target="../notesSlides/notesSlide5.xml"/><Relationship Id="rId7" Type="http://schemas.openxmlformats.org/officeDocument/2006/relationships/image" Target="../media/image132.emf"/><Relationship Id="rId2" Type="http://schemas.openxmlformats.org/officeDocument/2006/relationships/slideLayout" Target="../slideLayouts/slideLayout2.xml"/><Relationship Id="rId1" Type="http://schemas.openxmlformats.org/officeDocument/2006/relationships/vmlDrawing" Target="../drawings/vmlDrawing39.vml"/><Relationship Id="rId6" Type="http://schemas.openxmlformats.org/officeDocument/2006/relationships/oleObject" Target="../embeddings/oleObject88.bin"/><Relationship Id="rId5" Type="http://schemas.openxmlformats.org/officeDocument/2006/relationships/image" Target="../media/image131.emf"/><Relationship Id="rId4" Type="http://schemas.openxmlformats.org/officeDocument/2006/relationships/oleObject" Target="../embeddings/oleObject87.bin"/></Relationships>
</file>

<file path=ppt/slides/_rels/slide82.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slideLayout" Target="../slideLayouts/slideLayout2.xml"/><Relationship Id="rId1" Type="http://schemas.openxmlformats.org/officeDocument/2006/relationships/tags" Target="../tags/tag41.xml"/></Relationships>
</file>

<file path=ppt/slides/_rels/slide83.xml.rels><?xml version="1.0" encoding="UTF-8" standalone="yes"?>
<Relationships xmlns="http://schemas.openxmlformats.org/package/2006/relationships"><Relationship Id="rId8" Type="http://schemas.openxmlformats.org/officeDocument/2006/relationships/image" Target="../media/image135.emf"/><Relationship Id="rId3" Type="http://schemas.openxmlformats.org/officeDocument/2006/relationships/slideLayout" Target="../slideLayouts/slideLayout2.xml"/><Relationship Id="rId7" Type="http://schemas.openxmlformats.org/officeDocument/2006/relationships/oleObject" Target="../embeddings/oleObject90.bin"/><Relationship Id="rId2" Type="http://schemas.openxmlformats.org/officeDocument/2006/relationships/tags" Target="../tags/tag42.xml"/><Relationship Id="rId1" Type="http://schemas.openxmlformats.org/officeDocument/2006/relationships/vmlDrawing" Target="../drawings/vmlDrawing40.vml"/><Relationship Id="rId6" Type="http://schemas.openxmlformats.org/officeDocument/2006/relationships/image" Target="../media/image134.emf"/><Relationship Id="rId5" Type="http://schemas.openxmlformats.org/officeDocument/2006/relationships/oleObject" Target="../embeddings/oleObject89.bin"/><Relationship Id="rId4" Type="http://schemas.openxmlformats.org/officeDocument/2006/relationships/image" Target="../media/image136.png"/></Relationships>
</file>

<file path=ppt/slides/_rels/slide84.xml.rels><?xml version="1.0" encoding="UTF-8" standalone="yes"?>
<Relationships xmlns="http://schemas.openxmlformats.org/package/2006/relationships"><Relationship Id="rId8" Type="http://schemas.openxmlformats.org/officeDocument/2006/relationships/image" Target="../media/image137.emf"/><Relationship Id="rId3" Type="http://schemas.openxmlformats.org/officeDocument/2006/relationships/tags" Target="../tags/tag44.xml"/><Relationship Id="rId7" Type="http://schemas.openxmlformats.org/officeDocument/2006/relationships/oleObject" Target="../embeddings/oleObject91.bin"/><Relationship Id="rId12" Type="http://schemas.openxmlformats.org/officeDocument/2006/relationships/image" Target="../media/image139.emf"/><Relationship Id="rId2" Type="http://schemas.openxmlformats.org/officeDocument/2006/relationships/tags" Target="../tags/tag43.xml"/><Relationship Id="rId1" Type="http://schemas.openxmlformats.org/officeDocument/2006/relationships/vmlDrawing" Target="../drawings/vmlDrawing41.vml"/><Relationship Id="rId6" Type="http://schemas.openxmlformats.org/officeDocument/2006/relationships/image" Target="../media/image141.png"/><Relationship Id="rId11" Type="http://schemas.openxmlformats.org/officeDocument/2006/relationships/oleObject" Target="../embeddings/oleObject93.bin"/><Relationship Id="rId5" Type="http://schemas.openxmlformats.org/officeDocument/2006/relationships/image" Target="../media/image140.png"/><Relationship Id="rId10" Type="http://schemas.openxmlformats.org/officeDocument/2006/relationships/image" Target="../media/image138.emf"/><Relationship Id="rId4" Type="http://schemas.openxmlformats.org/officeDocument/2006/relationships/slideLayout" Target="../slideLayouts/slideLayout2.xml"/><Relationship Id="rId9" Type="http://schemas.openxmlformats.org/officeDocument/2006/relationships/oleObject" Target="../embeddings/oleObject92.bin"/></Relationships>
</file>

<file path=ppt/slides/_rels/slide8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46.xml"/><Relationship Id="rId1" Type="http://schemas.openxmlformats.org/officeDocument/2006/relationships/tags" Target="../tags/tag45.xml"/><Relationship Id="rId5" Type="http://schemas.openxmlformats.org/officeDocument/2006/relationships/image" Target="../media/image143.png"/><Relationship Id="rId4" Type="http://schemas.openxmlformats.org/officeDocument/2006/relationships/image" Target="../media/image142.png"/></Relationships>
</file>

<file path=ppt/slides/_rels/slide8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48.xml"/><Relationship Id="rId1" Type="http://schemas.openxmlformats.org/officeDocument/2006/relationships/tags" Target="../tags/tag47.xml"/><Relationship Id="rId5" Type="http://schemas.openxmlformats.org/officeDocument/2006/relationships/image" Target="../media/image145.png"/><Relationship Id="rId4" Type="http://schemas.openxmlformats.org/officeDocument/2006/relationships/image" Target="../media/image144.png"/></Relationships>
</file>

<file path=ppt/slides/_rels/slide8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50.xml"/><Relationship Id="rId1" Type="http://schemas.openxmlformats.org/officeDocument/2006/relationships/tags" Target="../tags/tag49.xml"/><Relationship Id="rId5" Type="http://schemas.openxmlformats.org/officeDocument/2006/relationships/image" Target="../media/image147.png"/><Relationship Id="rId4" Type="http://schemas.openxmlformats.org/officeDocument/2006/relationships/image" Target="../media/image146.png"/></Relationships>
</file>

<file path=ppt/slides/_rels/slide8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52.xml"/><Relationship Id="rId1" Type="http://schemas.openxmlformats.org/officeDocument/2006/relationships/tags" Target="../tags/tag51.xml"/><Relationship Id="rId5" Type="http://schemas.openxmlformats.org/officeDocument/2006/relationships/image" Target="../media/image149.png"/><Relationship Id="rId4" Type="http://schemas.openxmlformats.org/officeDocument/2006/relationships/image" Target="../media/image148.png"/></Relationships>
</file>

<file path=ppt/slides/_rels/slide89.xml.rels><?xml version="1.0" encoding="UTF-8" standalone="yes"?>
<Relationships xmlns="http://schemas.openxmlformats.org/package/2006/relationships"><Relationship Id="rId8" Type="http://schemas.openxmlformats.org/officeDocument/2006/relationships/image" Target="../media/image150.emf"/><Relationship Id="rId3" Type="http://schemas.openxmlformats.org/officeDocument/2006/relationships/tags" Target="../tags/tag54.xml"/><Relationship Id="rId7" Type="http://schemas.openxmlformats.org/officeDocument/2006/relationships/oleObject" Target="../embeddings/oleObject94.bin"/><Relationship Id="rId2" Type="http://schemas.openxmlformats.org/officeDocument/2006/relationships/tags" Target="../tags/tag53.xml"/><Relationship Id="rId1" Type="http://schemas.openxmlformats.org/officeDocument/2006/relationships/vmlDrawing" Target="../drawings/vmlDrawing42.vml"/><Relationship Id="rId6" Type="http://schemas.openxmlformats.org/officeDocument/2006/relationships/image" Target="../media/image152.png"/><Relationship Id="rId5" Type="http://schemas.openxmlformats.org/officeDocument/2006/relationships/image" Target="../media/image151.png"/><Relationship Id="rId4"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Layout" Target="../slideLayouts/slideLayout2.xml"/><Relationship Id="rId1" Type="http://schemas.openxmlformats.org/officeDocument/2006/relationships/tags" Target="../tags/tag5.xml"/></Relationships>
</file>

<file path=ppt/slides/_rels/slide9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55.xml"/><Relationship Id="rId1" Type="http://schemas.openxmlformats.org/officeDocument/2006/relationships/vmlDrawing" Target="../drawings/vmlDrawing43.vml"/><Relationship Id="rId6" Type="http://schemas.openxmlformats.org/officeDocument/2006/relationships/image" Target="../media/image153.emf"/><Relationship Id="rId5" Type="http://schemas.openxmlformats.org/officeDocument/2006/relationships/oleObject" Target="../embeddings/oleObject95.bin"/><Relationship Id="rId4" Type="http://schemas.openxmlformats.org/officeDocument/2006/relationships/image" Target="../media/image154.png"/></Relationships>
</file>

<file path=ppt/slides/_rels/slide91.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slideLayout" Target="../slideLayouts/slideLayout2.xml"/><Relationship Id="rId1" Type="http://schemas.openxmlformats.org/officeDocument/2006/relationships/tags" Target="../tags/tag56.xml"/></Relationships>
</file>

<file path=ppt/slides/_rels/slide92.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slideLayout" Target="../slideLayouts/slideLayout2.xml"/><Relationship Id="rId1" Type="http://schemas.openxmlformats.org/officeDocument/2006/relationships/tags" Target="../tags/tag57.xml"/></Relationships>
</file>

<file path=ppt/slides/_rels/slide93.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slideLayout" Target="../slideLayouts/slideLayout2.xml"/><Relationship Id="rId1" Type="http://schemas.openxmlformats.org/officeDocument/2006/relationships/tags" Target="../tags/tag58.xml"/></Relationships>
</file>

<file path=ppt/slides/_rels/slide94.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slideLayout" Target="../slideLayouts/slideLayout2.xml"/><Relationship Id="rId1" Type="http://schemas.openxmlformats.org/officeDocument/2006/relationships/tags" Target="../tags/tag59.xml"/></Relationships>
</file>

<file path=ppt/slides/_rels/slide95.xml.rels><?xml version="1.0" encoding="UTF-8" standalone="yes"?>
<Relationships xmlns="http://schemas.openxmlformats.org/package/2006/relationships"><Relationship Id="rId3" Type="http://schemas.openxmlformats.org/officeDocument/2006/relationships/oleObject" Target="../embeddings/oleObject96.bin"/><Relationship Id="rId2" Type="http://schemas.openxmlformats.org/officeDocument/2006/relationships/slideLayout" Target="../slideLayouts/slideLayout2.xml"/><Relationship Id="rId1" Type="http://schemas.openxmlformats.org/officeDocument/2006/relationships/vmlDrawing" Target="../drawings/vmlDrawing44.vml"/><Relationship Id="rId4" Type="http://schemas.openxmlformats.org/officeDocument/2006/relationships/image" Target="../media/image159.emf"/></Relationships>
</file>

<file path=ppt/slides/_rels/slide96.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slideLayout" Target="../slideLayouts/slideLayout2.xml"/><Relationship Id="rId1" Type="http://schemas.openxmlformats.org/officeDocument/2006/relationships/tags" Target="../tags/tag60.xml"/></Relationships>
</file>

<file path=ppt/slides/_rels/slide97.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slideLayout" Target="../slideLayouts/slideLayout2.xml"/><Relationship Id="rId1" Type="http://schemas.openxmlformats.org/officeDocument/2006/relationships/tags" Target="../tags/tag61.xml"/><Relationship Id="rId6" Type="http://schemas.openxmlformats.org/officeDocument/2006/relationships/image" Target="../media/image164.png"/><Relationship Id="rId5" Type="http://schemas.openxmlformats.org/officeDocument/2006/relationships/image" Target="../media/image163.png"/><Relationship Id="rId4" Type="http://schemas.openxmlformats.org/officeDocument/2006/relationships/image" Target="../media/image162.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slideLayout" Target="../slideLayouts/slideLayout2.xml"/><Relationship Id="rId1" Type="http://schemas.openxmlformats.org/officeDocument/2006/relationships/tags" Target="../tags/tag6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Introduction</a:t>
            </a:r>
            <a:endParaRPr lang="en-US" dirty="0"/>
          </a:p>
        </p:txBody>
      </p:sp>
      <p:sp>
        <p:nvSpPr>
          <p:cNvPr id="7" name="Content Placeholder 6"/>
          <p:cNvSpPr>
            <a:spLocks noGrp="1"/>
          </p:cNvSpPr>
          <p:nvPr>
            <p:ph idx="1"/>
          </p:nvPr>
        </p:nvSpPr>
        <p:spPr/>
        <p:txBody>
          <a:bodyPr/>
          <a:lstStyle/>
          <a:p>
            <a:r>
              <a:rPr lang="en-US" dirty="0"/>
              <a:t>T</a:t>
            </a:r>
            <a:r>
              <a:rPr lang="en-US" dirty="0" smtClean="0"/>
              <a:t>he </a:t>
            </a:r>
            <a:r>
              <a:rPr lang="en-US" dirty="0"/>
              <a:t>eigenvalue problem is extremely important in areas such as engineering, physics, chemistry, statistics, and economics, </a:t>
            </a:r>
            <a:r>
              <a:rPr lang="en-US" dirty="0" smtClean="0"/>
              <a:t>so we </a:t>
            </a:r>
            <a:r>
              <a:rPr lang="en-US" dirty="0"/>
              <a:t>need to know how to solve the problem accurately</a:t>
            </a:r>
            <a:r>
              <a:rPr lang="en-US" dirty="0" smtClean="0"/>
              <a:t>.</a:t>
            </a:r>
          </a:p>
          <a:p>
            <a:pPr lvl="1"/>
            <a:r>
              <a:rPr lang="en-US" dirty="0" smtClean="0"/>
              <a:t>Finding </a:t>
            </a:r>
            <a:r>
              <a:rPr lang="en-US" dirty="0"/>
              <a:t>the roots of the characteristic polynomial is not acceptable, since the problem of finding roots of polynomials is unstable. </a:t>
            </a:r>
          </a:p>
        </p:txBody>
      </p:sp>
    </p:spTree>
    <p:extLst>
      <p:ext uri="{BB962C8B-B14F-4D97-AF65-F5344CB8AC3E}">
        <p14:creationId xmlns:p14="http://schemas.microsoft.com/office/powerpoint/2010/main" val="269818715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1</a:t>
            </a:r>
            <a:endParaRPr lang="en-US" dirty="0"/>
          </a:p>
        </p:txBody>
      </p:sp>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9600" y="1728377"/>
            <a:ext cx="3657600" cy="3088927"/>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800600" y="1728377"/>
            <a:ext cx="3577614" cy="3012728"/>
          </a:xfrm>
          <a:prstGeom prst="rect">
            <a:avLst/>
          </a:prstGeom>
        </p:spPr>
      </p:pic>
      <p:sp>
        <p:nvSpPr>
          <p:cNvPr id="9" name="TextBox 8"/>
          <p:cNvSpPr txBox="1"/>
          <p:nvPr/>
        </p:nvSpPr>
        <p:spPr>
          <a:xfrm>
            <a:off x="5671335" y="5128043"/>
            <a:ext cx="2989780" cy="923330"/>
          </a:xfrm>
          <a:prstGeom prst="rect">
            <a:avLst/>
          </a:prstGeom>
          <a:noFill/>
        </p:spPr>
        <p:txBody>
          <a:bodyPr wrap="square" rtlCol="0">
            <a:spAutoFit/>
          </a:bodyPr>
          <a:lstStyle/>
          <a:p>
            <a:r>
              <a:rPr lang="en-US" dirty="0" smtClean="0"/>
              <a:t>is close to the natural frequency        ,</a:t>
            </a:r>
            <a:endParaRPr lang="en-US" dirty="0"/>
          </a:p>
          <a:p>
            <a:r>
              <a:rPr lang="en-US" dirty="0" smtClean="0"/>
              <a:t>and resonance occurs.</a:t>
            </a:r>
            <a:endParaRPr lang="en-US" dirty="0"/>
          </a:p>
        </p:txBody>
      </p:sp>
      <p:graphicFrame>
        <p:nvGraphicFramePr>
          <p:cNvPr id="3" name="Object 2"/>
          <p:cNvGraphicFramePr>
            <a:graphicFrameLocks noChangeAspect="1"/>
          </p:cNvGraphicFramePr>
          <p:nvPr>
            <p:extLst>
              <p:ext uri="{D42A27DB-BD31-4B8C-83A1-F6EECF244321}">
                <p14:modId xmlns:p14="http://schemas.microsoft.com/office/powerpoint/2010/main" val="2335675051"/>
              </p:ext>
            </p:extLst>
          </p:nvPr>
        </p:nvGraphicFramePr>
        <p:xfrm>
          <a:off x="5762766" y="4886277"/>
          <a:ext cx="1285875" cy="301625"/>
        </p:xfrm>
        <a:graphic>
          <a:graphicData uri="http://schemas.openxmlformats.org/presentationml/2006/ole">
            <mc:AlternateContent xmlns:mc="http://schemas.openxmlformats.org/markup-compatibility/2006">
              <mc:Choice xmlns:v="urn:schemas-microsoft-com:vml" Requires="v">
                <p:oleObj spid="_x0000_s549027" name="Equation" r:id="rId6" imgW="1028700" imgH="241300" progId="Equation.DSMT4">
                  <p:embed/>
                </p:oleObj>
              </mc:Choice>
              <mc:Fallback>
                <p:oleObj name="Equation" r:id="rId6" imgW="1028700" imgH="241300" progId="Equation.DSMT4">
                  <p:embed/>
                  <p:pic>
                    <p:nvPicPr>
                      <p:cNvPr id="0" name=""/>
                      <p:cNvPicPr/>
                      <p:nvPr/>
                    </p:nvPicPr>
                    <p:blipFill>
                      <a:blip r:embed="rId7"/>
                      <a:stretch>
                        <a:fillRect/>
                      </a:stretch>
                    </p:blipFill>
                    <p:spPr>
                      <a:xfrm>
                        <a:off x="5762766" y="4886277"/>
                        <a:ext cx="1285875" cy="301625"/>
                      </a:xfrm>
                      <a:prstGeom prst="rect">
                        <a:avLst/>
                      </a:prstGeom>
                    </p:spPr>
                  </p:pic>
                </p:oleObj>
              </mc:Fallback>
            </mc:AlternateContent>
          </a:graphicData>
        </a:graphic>
      </p:graphicFrame>
      <p:graphicFrame>
        <p:nvGraphicFramePr>
          <p:cNvPr id="4" name="Object 3"/>
          <p:cNvGraphicFramePr>
            <a:graphicFrameLocks noChangeAspect="1"/>
          </p:cNvGraphicFramePr>
          <p:nvPr>
            <p:extLst>
              <p:ext uri="{D42A27DB-BD31-4B8C-83A1-F6EECF244321}">
                <p14:modId xmlns:p14="http://schemas.microsoft.com/office/powerpoint/2010/main" val="4220655814"/>
              </p:ext>
            </p:extLst>
          </p:nvPr>
        </p:nvGraphicFramePr>
        <p:xfrm>
          <a:off x="6724556" y="5407169"/>
          <a:ext cx="342900" cy="431800"/>
        </p:xfrm>
        <a:graphic>
          <a:graphicData uri="http://schemas.openxmlformats.org/presentationml/2006/ole">
            <mc:AlternateContent xmlns:mc="http://schemas.openxmlformats.org/markup-compatibility/2006">
              <mc:Choice xmlns:v="urn:schemas-microsoft-com:vml" Requires="v">
                <p:oleObj spid="_x0000_s549028" name="Equation" r:id="rId8" imgW="342900" imgH="431800" progId="Equation.DSMT4">
                  <p:embed/>
                </p:oleObj>
              </mc:Choice>
              <mc:Fallback>
                <p:oleObj name="Equation" r:id="rId8" imgW="342900" imgH="431800" progId="Equation.DSMT4">
                  <p:embed/>
                  <p:pic>
                    <p:nvPicPr>
                      <p:cNvPr id="0" name=""/>
                      <p:cNvPicPr/>
                      <p:nvPr/>
                    </p:nvPicPr>
                    <p:blipFill>
                      <a:blip r:embed="rId9"/>
                      <a:stretch>
                        <a:fillRect/>
                      </a:stretch>
                    </p:blipFill>
                    <p:spPr>
                      <a:xfrm>
                        <a:off x="6724556" y="5407169"/>
                        <a:ext cx="342900" cy="431800"/>
                      </a:xfrm>
                      <a:prstGeom prst="rect">
                        <a:avLst/>
                      </a:prstGeom>
                    </p:spPr>
                  </p:pic>
                </p:oleObj>
              </mc:Fallback>
            </mc:AlternateContent>
          </a:graphicData>
        </a:graphic>
      </p:graphicFrame>
    </p:spTree>
    <p:extLst>
      <p:ext uri="{BB962C8B-B14F-4D97-AF65-F5344CB8AC3E}">
        <p14:creationId xmlns:p14="http://schemas.microsoft.com/office/powerpoint/2010/main" val="2906394821"/>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11</a:t>
            </a:r>
            <a:endParaRPr lang="en-US" dirty="0"/>
          </a:p>
        </p:txBody>
      </p:sp>
      <p:sp>
        <p:nvSpPr>
          <p:cNvPr id="3" name="Content Placeholder 2"/>
          <p:cNvSpPr>
            <a:spLocks noGrp="1"/>
          </p:cNvSpPr>
          <p:nvPr>
            <p:ph idx="1"/>
          </p:nvPr>
        </p:nvSpPr>
        <p:spPr/>
        <p:txBody>
          <a:bodyPr/>
          <a:lstStyle/>
          <a:p>
            <a:r>
              <a:rPr lang="en-US" dirty="0" smtClean="0"/>
              <a:t>Generate </a:t>
            </a:r>
            <a:r>
              <a:rPr lang="en-US" dirty="0"/>
              <a:t>a 75 × 75 random real matrix </a:t>
            </a:r>
            <a:r>
              <a:rPr lang="en-US" dirty="0" smtClean="0"/>
              <a:t>(most likely will </a:t>
            </a:r>
            <a:r>
              <a:rPr lang="en-US" dirty="0"/>
              <a:t>have complex </a:t>
            </a:r>
            <a:r>
              <a:rPr lang="en-US" dirty="0" smtClean="0"/>
              <a:t>eigenvalues) </a:t>
            </a:r>
            <a:r>
              <a:rPr lang="en-US" dirty="0"/>
              <a:t>and use </a:t>
            </a:r>
            <a:r>
              <a:rPr lang="en-US" dirty="0" err="1">
                <a:latin typeface="Courier New" panose="02070309020205020404" pitchFamily="49" charset="0"/>
                <a:cs typeface="Courier New" panose="02070309020205020404" pitchFamily="49" charset="0"/>
              </a:rPr>
              <a:t>eigb</a:t>
            </a:r>
            <a:r>
              <a:rPr lang="en-US" dirty="0"/>
              <a:t> to compute its eigenvalues and eigenvectors. A function, </a:t>
            </a:r>
            <a:r>
              <a:rPr lang="en-US" dirty="0" err="1">
                <a:latin typeface="Courier New" panose="02070309020205020404" pitchFamily="49" charset="0"/>
                <a:cs typeface="Courier New" panose="02070309020205020404" pitchFamily="49" charset="0"/>
              </a:rPr>
              <a:t>checkeigb</a:t>
            </a:r>
            <a:r>
              <a:rPr lang="en-US" dirty="0"/>
              <a:t>, in the software distribution computes the minimum and maximum values of </a:t>
            </a:r>
          </a:p>
          <a:p>
            <a:endParaRPr lang="en-US" dirty="0"/>
          </a:p>
        </p:txBody>
      </p:sp>
      <p:graphicFrame>
        <p:nvGraphicFramePr>
          <p:cNvPr id="5" name="Object 4"/>
          <p:cNvGraphicFramePr>
            <a:graphicFrameLocks noChangeAspect="1"/>
          </p:cNvGraphicFramePr>
          <p:nvPr>
            <p:extLst>
              <p:ext uri="{D42A27DB-BD31-4B8C-83A1-F6EECF244321}">
                <p14:modId xmlns:p14="http://schemas.microsoft.com/office/powerpoint/2010/main" val="3767582311"/>
              </p:ext>
            </p:extLst>
          </p:nvPr>
        </p:nvGraphicFramePr>
        <p:xfrm>
          <a:off x="4953000" y="4191000"/>
          <a:ext cx="1924050" cy="381000"/>
        </p:xfrm>
        <a:graphic>
          <a:graphicData uri="http://schemas.openxmlformats.org/presentationml/2006/ole">
            <mc:AlternateContent xmlns:mc="http://schemas.openxmlformats.org/markup-compatibility/2006">
              <mc:Choice xmlns:v="urn:schemas-microsoft-com:vml" Requires="v">
                <p:oleObj spid="_x0000_s598024" name="Equation" r:id="rId3" imgW="1282700" imgH="254000" progId="Equation.DSMT4">
                  <p:embed/>
                </p:oleObj>
              </mc:Choice>
              <mc:Fallback>
                <p:oleObj name="Equation" r:id="rId3" imgW="1282700" imgH="254000" progId="Equation.DSMT4">
                  <p:embed/>
                  <p:pic>
                    <p:nvPicPr>
                      <p:cNvPr id="0" name=""/>
                      <p:cNvPicPr/>
                      <p:nvPr/>
                    </p:nvPicPr>
                    <p:blipFill>
                      <a:blip r:embed="rId4"/>
                      <a:stretch>
                        <a:fillRect/>
                      </a:stretch>
                    </p:blipFill>
                    <p:spPr>
                      <a:xfrm>
                        <a:off x="4953000" y="4191000"/>
                        <a:ext cx="1924050" cy="381000"/>
                      </a:xfrm>
                      <a:prstGeom prst="rect">
                        <a:avLst/>
                      </a:prstGeom>
                    </p:spPr>
                  </p:pic>
                </p:oleObj>
              </mc:Fallback>
            </mc:AlternateContent>
          </a:graphicData>
        </a:graphic>
      </p:graphicFrame>
    </p:spTree>
    <p:extLst>
      <p:ext uri="{BB962C8B-B14F-4D97-AF65-F5344CB8AC3E}">
        <p14:creationId xmlns:p14="http://schemas.microsoft.com/office/powerpoint/2010/main" val="2794854801"/>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4016" y="-381000"/>
            <a:ext cx="8229600" cy="1143000"/>
          </a:xfrm>
        </p:spPr>
        <p:txBody>
          <a:bodyPr/>
          <a:lstStyle/>
          <a:p>
            <a:r>
              <a:rPr lang="en-US" dirty="0" smtClean="0"/>
              <a:t>Example 11</a:t>
            </a:r>
            <a:endParaRPr lang="en-US" dirty="0"/>
          </a:p>
        </p:txBody>
      </p:sp>
      <p:sp>
        <p:nvSpPr>
          <p:cNvPr id="4" name="TextBox 3"/>
          <p:cNvSpPr txBox="1"/>
          <p:nvPr/>
        </p:nvSpPr>
        <p:spPr>
          <a:xfrm>
            <a:off x="473468" y="914400"/>
            <a:ext cx="3514104" cy="5909310"/>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&gt;&gt; A = </a:t>
            </a:r>
            <a:r>
              <a:rPr lang="en-US" sz="1400" dirty="0" err="1">
                <a:latin typeface="Courier New" panose="02070309020205020404" pitchFamily="49" charset="0"/>
                <a:cs typeface="Courier New" panose="02070309020205020404" pitchFamily="49" charset="0"/>
              </a:rPr>
              <a:t>randn</a:t>
            </a:r>
            <a:r>
              <a:rPr lang="en-US" sz="1400" dirty="0">
                <a:latin typeface="Courier New" panose="02070309020205020404" pitchFamily="49" charset="0"/>
                <a:cs typeface="Courier New" panose="02070309020205020404" pitchFamily="49" charset="0"/>
              </a:rPr>
              <a:t>(75,75);</a:t>
            </a:r>
          </a:p>
          <a:p>
            <a:r>
              <a:rPr lang="en-US" sz="1400" dirty="0" smtClean="0">
                <a:latin typeface="Courier New" panose="02070309020205020404" pitchFamily="49" charset="0"/>
                <a:cs typeface="Courier New" panose="02070309020205020404" pitchFamily="49" charset="0"/>
              </a:rPr>
              <a:t>&gt;&gt; [</a:t>
            </a:r>
            <a:r>
              <a:rPr lang="en-US" sz="1400" dirty="0">
                <a:latin typeface="Courier New" panose="02070309020205020404" pitchFamily="49" charset="0"/>
                <a:cs typeface="Courier New" panose="02070309020205020404" pitchFamily="49" charset="0"/>
              </a:rPr>
              <a:t>V D] = </a:t>
            </a:r>
            <a:r>
              <a:rPr lang="en-US" sz="1400" dirty="0" err="1">
                <a:latin typeface="Courier New" panose="02070309020205020404" pitchFamily="49" charset="0"/>
                <a:cs typeface="Courier New" panose="02070309020205020404" pitchFamily="49" charset="0"/>
              </a:rPr>
              <a:t>eigb</a:t>
            </a:r>
            <a:r>
              <a:rPr lang="en-US" sz="1400" dirty="0">
                <a:latin typeface="Courier New" panose="02070309020205020404" pitchFamily="49" charset="0"/>
                <a:cs typeface="Courier New" panose="02070309020205020404" pitchFamily="49" charset="0"/>
              </a:rPr>
              <a:t>(</a:t>
            </a:r>
            <a:r>
              <a:rPr lang="en-US" sz="1400" dirty="0" err="1">
                <a:latin typeface="Courier New" panose="02070309020205020404" pitchFamily="49" charset="0"/>
                <a:cs typeface="Courier New" panose="02070309020205020404" pitchFamily="49" charset="0"/>
              </a:rPr>
              <a:t>A,1.0e</a:t>
            </a:r>
            <a:r>
              <a:rPr lang="en-US" sz="1400" dirty="0">
                <a:latin typeface="Courier New" panose="02070309020205020404" pitchFamily="49" charset="0"/>
                <a:cs typeface="Courier New" panose="02070309020205020404" pitchFamily="49" charset="0"/>
              </a:rPr>
              <a:t>-12);</a:t>
            </a:r>
          </a:p>
          <a:p>
            <a:r>
              <a:rPr lang="en-US" sz="1400" dirty="0" smtClean="0">
                <a:latin typeface="Courier New" panose="02070309020205020404" pitchFamily="49" charset="0"/>
                <a:cs typeface="Courier New" panose="02070309020205020404" pitchFamily="49" charset="0"/>
              </a:rPr>
              <a:t>&gt;&gt; [</a:t>
            </a:r>
            <a:r>
              <a:rPr lang="en-US" sz="1400" dirty="0">
                <a:latin typeface="Courier New" panose="02070309020205020404" pitchFamily="49" charset="0"/>
                <a:cs typeface="Courier New" panose="02070309020205020404" pitchFamily="49" charset="0"/>
              </a:rPr>
              <a:t>min max] = </a:t>
            </a:r>
            <a:r>
              <a:rPr lang="en-US" sz="1400" dirty="0" err="1">
                <a:latin typeface="Courier New" panose="02070309020205020404" pitchFamily="49" charset="0"/>
                <a:cs typeface="Courier New" panose="02070309020205020404" pitchFamily="49" charset="0"/>
              </a:rPr>
              <a:t>checkeigb</a:t>
            </a:r>
            <a:r>
              <a:rPr lang="en-US" sz="1400" dirty="0">
                <a:latin typeface="Courier New" panose="02070309020205020404" pitchFamily="49" charset="0"/>
                <a:cs typeface="Courier New" panose="02070309020205020404" pitchFamily="49" charset="0"/>
              </a:rPr>
              <a:t>(</a:t>
            </a:r>
            <a:r>
              <a:rPr lang="en-US" sz="1400" dirty="0" err="1">
                <a:latin typeface="Courier New" panose="02070309020205020404" pitchFamily="49" charset="0"/>
                <a:cs typeface="Courier New" panose="02070309020205020404" pitchFamily="49" charset="0"/>
              </a:rPr>
              <a:t>A,V,D</a:t>
            </a:r>
            <a:r>
              <a:rPr lang="en-US" sz="1400" dirty="0">
                <a:latin typeface="Courier New" panose="02070309020205020404" pitchFamily="49" charset="0"/>
                <a:cs typeface="Courier New" panose="02070309020205020404" pitchFamily="49" charset="0"/>
              </a:rPr>
              <a:t>)</a:t>
            </a:r>
          </a:p>
          <a:p>
            <a:endParaRPr lang="en-US" sz="1400" dirty="0">
              <a:latin typeface="Courier New" panose="02070309020205020404" pitchFamily="49" charset="0"/>
              <a:cs typeface="Courier New" panose="02070309020205020404" pitchFamily="49" charset="0"/>
            </a:endParaRPr>
          </a:p>
          <a:p>
            <a:r>
              <a:rPr lang="en-US" sz="1400" dirty="0">
                <a:latin typeface="Courier New" panose="02070309020205020404" pitchFamily="49" charset="0"/>
                <a:cs typeface="Courier New" panose="02070309020205020404" pitchFamily="49" charset="0"/>
              </a:rPr>
              <a:t>min =</a:t>
            </a:r>
          </a:p>
          <a:p>
            <a:r>
              <a:rPr lang="en-US" sz="1400" dirty="0">
                <a:latin typeface="Courier New" panose="02070309020205020404" pitchFamily="49" charset="0"/>
                <a:cs typeface="Courier New" panose="02070309020205020404" pitchFamily="49" charset="0"/>
              </a:rPr>
              <a:t>   </a:t>
            </a:r>
            <a:r>
              <a:rPr lang="en-US" sz="1400" dirty="0" err="1" smtClean="0">
                <a:latin typeface="Courier New" panose="02070309020205020404" pitchFamily="49" charset="0"/>
                <a:cs typeface="Courier New" panose="02070309020205020404" pitchFamily="49" charset="0"/>
              </a:rPr>
              <a:t>7.4402e</a:t>
            </a:r>
            <a:r>
              <a:rPr lang="en-US" sz="1400" dirty="0" smtClean="0">
                <a:latin typeface="Courier New" panose="02070309020205020404" pitchFamily="49" charset="0"/>
                <a:cs typeface="Courier New" panose="02070309020205020404" pitchFamily="49" charset="0"/>
              </a:rPr>
              <a:t>-15</a:t>
            </a:r>
            <a:endParaRPr lang="en-US" sz="1400" dirty="0">
              <a:latin typeface="Courier New" panose="02070309020205020404" pitchFamily="49" charset="0"/>
              <a:cs typeface="Courier New" panose="02070309020205020404" pitchFamily="49" charset="0"/>
            </a:endParaRPr>
          </a:p>
          <a:p>
            <a:r>
              <a:rPr lang="en-US" sz="1400" dirty="0">
                <a:latin typeface="Courier New" panose="02070309020205020404" pitchFamily="49" charset="0"/>
                <a:cs typeface="Courier New" panose="02070309020205020404" pitchFamily="49" charset="0"/>
              </a:rPr>
              <a:t>max =</a:t>
            </a:r>
          </a:p>
          <a:p>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4.3307e</a:t>
            </a:r>
            <a:r>
              <a:rPr lang="en-US" sz="1400" dirty="0">
                <a:latin typeface="Courier New" panose="02070309020205020404" pitchFamily="49" charset="0"/>
                <a:cs typeface="Courier New" panose="02070309020205020404" pitchFamily="49" charset="0"/>
              </a:rPr>
              <a:t>-12</a:t>
            </a:r>
          </a:p>
          <a:p>
            <a:endParaRPr lang="en-US" sz="1400" dirty="0">
              <a:latin typeface="Courier New" panose="02070309020205020404" pitchFamily="49" charset="0"/>
              <a:cs typeface="Courier New" panose="02070309020205020404" pitchFamily="49" charset="0"/>
            </a:endParaRPr>
          </a:p>
          <a:p>
            <a:r>
              <a:rPr lang="en-US" sz="1400" dirty="0">
                <a:latin typeface="Courier New" panose="02070309020205020404" pitchFamily="49" charset="0"/>
                <a:cs typeface="Courier New" panose="02070309020205020404" pitchFamily="49" charset="0"/>
              </a:rPr>
              <a:t>&gt;&gt; E = </a:t>
            </a:r>
            <a:r>
              <a:rPr lang="en-US" sz="1400" dirty="0" err="1">
                <a:latin typeface="Courier New" panose="02070309020205020404" pitchFamily="49" charset="0"/>
                <a:cs typeface="Courier New" panose="02070309020205020404" pitchFamily="49" charset="0"/>
              </a:rPr>
              <a:t>diag</a:t>
            </a:r>
            <a:r>
              <a:rPr lang="en-US" sz="1400" dirty="0">
                <a:latin typeface="Courier New" panose="02070309020205020404" pitchFamily="49" charset="0"/>
                <a:cs typeface="Courier New" panose="02070309020205020404" pitchFamily="49" charset="0"/>
              </a:rPr>
              <a:t>(D);</a:t>
            </a:r>
          </a:p>
          <a:p>
            <a:r>
              <a:rPr lang="en-US" sz="1400" dirty="0" smtClean="0">
                <a:latin typeface="Courier New" panose="02070309020205020404" pitchFamily="49" charset="0"/>
                <a:cs typeface="Courier New" panose="02070309020205020404" pitchFamily="49" charset="0"/>
              </a:rPr>
              <a:t>&gt;&gt; E(1:6)</a:t>
            </a:r>
            <a:endParaRPr lang="en-US" sz="1400" dirty="0">
              <a:latin typeface="Courier New" panose="02070309020205020404" pitchFamily="49" charset="0"/>
              <a:cs typeface="Courier New" panose="02070309020205020404" pitchFamily="49" charset="0"/>
            </a:endParaRPr>
          </a:p>
          <a:p>
            <a:r>
              <a:rPr lang="en-US" sz="1400" dirty="0" err="1">
                <a:latin typeface="Courier New" panose="02070309020205020404" pitchFamily="49" charset="0"/>
                <a:cs typeface="Courier New" panose="02070309020205020404" pitchFamily="49" charset="0"/>
              </a:rPr>
              <a:t>ans</a:t>
            </a:r>
            <a:r>
              <a:rPr lang="en-US" sz="1400" dirty="0">
                <a:latin typeface="Courier New" panose="02070309020205020404" pitchFamily="49" charset="0"/>
                <a:cs typeface="Courier New" panose="02070309020205020404" pitchFamily="49" charset="0"/>
              </a:rPr>
              <a:t> =</a:t>
            </a:r>
          </a:p>
          <a:p>
            <a:r>
              <a:rPr lang="en-US" sz="1400" dirty="0">
                <a:latin typeface="Courier New" panose="02070309020205020404" pitchFamily="49" charset="0"/>
                <a:cs typeface="Courier New" panose="02070309020205020404" pitchFamily="49" charset="0"/>
              </a:rPr>
              <a:t>      0.25436 +          </a:t>
            </a:r>
            <a:r>
              <a:rPr lang="en-US" sz="1400" dirty="0" err="1">
                <a:latin typeface="Courier New" panose="02070309020205020404" pitchFamily="49" charset="0"/>
                <a:cs typeface="Courier New" panose="02070309020205020404" pitchFamily="49" charset="0"/>
              </a:rPr>
              <a:t>0i</a:t>
            </a:r>
            <a:endParaRPr lang="en-US" sz="1400" dirty="0">
              <a:latin typeface="Courier New" panose="02070309020205020404" pitchFamily="49" charset="0"/>
              <a:cs typeface="Courier New" panose="02070309020205020404" pitchFamily="49" charset="0"/>
            </a:endParaRPr>
          </a:p>
          <a:p>
            <a:r>
              <a:rPr lang="en-US" sz="1400" dirty="0">
                <a:latin typeface="Courier New" panose="02070309020205020404" pitchFamily="49" charset="0"/>
                <a:cs typeface="Courier New" panose="02070309020205020404" pitchFamily="49" charset="0"/>
              </a:rPr>
              <a:t>      0.62739 +          </a:t>
            </a:r>
            <a:r>
              <a:rPr lang="en-US" sz="1400" dirty="0" err="1">
                <a:latin typeface="Courier New" panose="02070309020205020404" pitchFamily="49" charset="0"/>
                <a:cs typeface="Courier New" panose="02070309020205020404" pitchFamily="49" charset="0"/>
              </a:rPr>
              <a:t>0i</a:t>
            </a:r>
            <a:endParaRPr lang="en-US" sz="1400" dirty="0">
              <a:latin typeface="Courier New" panose="02070309020205020404" pitchFamily="49" charset="0"/>
              <a:cs typeface="Courier New" panose="02070309020205020404" pitchFamily="49" charset="0"/>
            </a:endParaRPr>
          </a:p>
          <a:p>
            <a:r>
              <a:rPr lang="en-US" sz="1400" dirty="0">
                <a:latin typeface="Courier New" panose="02070309020205020404" pitchFamily="49" charset="0"/>
                <a:cs typeface="Courier New" panose="02070309020205020404" pitchFamily="49" charset="0"/>
              </a:rPr>
              <a:t>       1.2352 +     </a:t>
            </a:r>
            <a:r>
              <a:rPr lang="en-US" sz="1400" dirty="0" err="1">
                <a:latin typeface="Courier New" panose="02070309020205020404" pitchFamily="49" charset="0"/>
                <a:cs typeface="Courier New" panose="02070309020205020404" pitchFamily="49" charset="0"/>
              </a:rPr>
              <a:t>1.8955i</a:t>
            </a:r>
            <a:endParaRPr lang="en-US" sz="1400" dirty="0">
              <a:latin typeface="Courier New" panose="02070309020205020404" pitchFamily="49" charset="0"/>
              <a:cs typeface="Courier New" panose="02070309020205020404" pitchFamily="49" charset="0"/>
            </a:endParaRPr>
          </a:p>
          <a:p>
            <a:r>
              <a:rPr lang="en-US" sz="1400" dirty="0">
                <a:latin typeface="Courier New" panose="02070309020205020404" pitchFamily="49" charset="0"/>
                <a:cs typeface="Courier New" panose="02070309020205020404" pitchFamily="49" charset="0"/>
              </a:rPr>
              <a:t>       1.2352 -     </a:t>
            </a:r>
            <a:r>
              <a:rPr lang="en-US" sz="1400" dirty="0" err="1">
                <a:latin typeface="Courier New" panose="02070309020205020404" pitchFamily="49" charset="0"/>
                <a:cs typeface="Courier New" panose="02070309020205020404" pitchFamily="49" charset="0"/>
              </a:rPr>
              <a:t>1.8955i</a:t>
            </a:r>
            <a:endParaRPr lang="en-US" sz="1400" dirty="0">
              <a:latin typeface="Courier New" panose="02070309020205020404" pitchFamily="49" charset="0"/>
              <a:cs typeface="Courier New" panose="02070309020205020404" pitchFamily="49" charset="0"/>
            </a:endParaRPr>
          </a:p>
          <a:p>
            <a:r>
              <a:rPr lang="en-US" sz="1400" dirty="0">
                <a:latin typeface="Courier New" panose="02070309020205020404" pitchFamily="49" charset="0"/>
                <a:cs typeface="Courier New" panose="02070309020205020404" pitchFamily="49" charset="0"/>
              </a:rPr>
              <a:t>       2.3356 +    </a:t>
            </a:r>
            <a:r>
              <a:rPr lang="en-US" sz="1400" dirty="0" err="1">
                <a:latin typeface="Courier New" panose="02070309020205020404" pitchFamily="49" charset="0"/>
                <a:cs typeface="Courier New" panose="02070309020205020404" pitchFamily="49" charset="0"/>
              </a:rPr>
              <a:t>0.90619i</a:t>
            </a:r>
            <a:endParaRPr lang="en-US" sz="1400" dirty="0">
              <a:latin typeface="Courier New" panose="02070309020205020404" pitchFamily="49" charset="0"/>
              <a:cs typeface="Courier New" panose="02070309020205020404" pitchFamily="49" charset="0"/>
            </a:endParaRPr>
          </a:p>
          <a:p>
            <a:r>
              <a:rPr lang="en-US" sz="1400" dirty="0">
                <a:latin typeface="Courier New" panose="02070309020205020404" pitchFamily="49" charset="0"/>
                <a:cs typeface="Courier New" panose="02070309020205020404" pitchFamily="49" charset="0"/>
              </a:rPr>
              <a:t>       2.3356 -    </a:t>
            </a:r>
            <a:r>
              <a:rPr lang="en-US" sz="1400" dirty="0" err="1">
                <a:latin typeface="Courier New" panose="02070309020205020404" pitchFamily="49" charset="0"/>
                <a:cs typeface="Courier New" panose="02070309020205020404" pitchFamily="49" charset="0"/>
              </a:rPr>
              <a:t>0.90619i</a:t>
            </a:r>
            <a:endParaRPr lang="en-US" sz="1400" dirty="0">
              <a:latin typeface="Courier New" panose="02070309020205020404" pitchFamily="49" charset="0"/>
              <a:cs typeface="Courier New" panose="02070309020205020404" pitchFamily="49" charset="0"/>
            </a:endParaRPr>
          </a:p>
          <a:p>
            <a:endParaRPr lang="en-US" sz="1400" dirty="0">
              <a:latin typeface="Courier New" panose="02070309020205020404" pitchFamily="49" charset="0"/>
              <a:cs typeface="Courier New" panose="02070309020205020404" pitchFamily="49" charset="0"/>
            </a:endParaRPr>
          </a:p>
          <a:p>
            <a:r>
              <a:rPr lang="en-US" sz="1400" dirty="0">
                <a:latin typeface="Courier New" panose="02070309020205020404" pitchFamily="49" charset="0"/>
                <a:cs typeface="Courier New" panose="02070309020205020404" pitchFamily="49" charset="0"/>
              </a:rPr>
              <a:t>&gt;&gt; E(70:75</a:t>
            </a:r>
            <a:r>
              <a:rPr lang="en-US" sz="1400" dirty="0" smtClean="0">
                <a:latin typeface="Courier New" panose="02070309020205020404" pitchFamily="49" charset="0"/>
                <a:cs typeface="Courier New" panose="02070309020205020404" pitchFamily="49" charset="0"/>
              </a:rPr>
              <a:t>)</a:t>
            </a:r>
            <a:endParaRPr lang="en-US" sz="1400" dirty="0">
              <a:latin typeface="Courier New" panose="02070309020205020404" pitchFamily="49" charset="0"/>
              <a:cs typeface="Courier New" panose="02070309020205020404" pitchFamily="49" charset="0"/>
            </a:endParaRPr>
          </a:p>
          <a:p>
            <a:r>
              <a:rPr lang="en-US" sz="1400" dirty="0" err="1">
                <a:latin typeface="Courier New" panose="02070309020205020404" pitchFamily="49" charset="0"/>
                <a:cs typeface="Courier New" panose="02070309020205020404" pitchFamily="49" charset="0"/>
              </a:rPr>
              <a:t>ans</a:t>
            </a:r>
            <a:r>
              <a:rPr lang="en-US" sz="1400" dirty="0">
                <a:latin typeface="Courier New" panose="02070309020205020404" pitchFamily="49" charset="0"/>
                <a:cs typeface="Courier New" panose="02070309020205020404" pitchFamily="49" charset="0"/>
              </a:rPr>
              <a:t> =</a:t>
            </a:r>
          </a:p>
          <a:p>
            <a:r>
              <a:rPr lang="en-US" sz="1400" dirty="0">
                <a:latin typeface="Courier New" panose="02070309020205020404" pitchFamily="49" charset="0"/>
                <a:cs typeface="Courier New" panose="02070309020205020404" pitchFamily="49" charset="0"/>
              </a:rPr>
              <a:t>       6.8625 -     </a:t>
            </a:r>
            <a:r>
              <a:rPr lang="en-US" sz="1400" dirty="0" err="1">
                <a:latin typeface="Courier New" panose="02070309020205020404" pitchFamily="49" charset="0"/>
                <a:cs typeface="Courier New" panose="02070309020205020404" pitchFamily="49" charset="0"/>
              </a:rPr>
              <a:t>1.1636i</a:t>
            </a:r>
            <a:endParaRPr lang="en-US" sz="1400" dirty="0">
              <a:latin typeface="Courier New" panose="02070309020205020404" pitchFamily="49" charset="0"/>
              <a:cs typeface="Courier New" panose="02070309020205020404" pitchFamily="49" charset="0"/>
            </a:endParaRPr>
          </a:p>
          <a:p>
            <a:r>
              <a:rPr lang="en-US" sz="1400" dirty="0">
                <a:latin typeface="Courier New" panose="02070309020205020404" pitchFamily="49" charset="0"/>
                <a:cs typeface="Courier New" panose="02070309020205020404" pitchFamily="49" charset="0"/>
              </a:rPr>
              <a:t>       2.7378 +     </a:t>
            </a:r>
            <a:r>
              <a:rPr lang="en-US" sz="1400" dirty="0" err="1">
                <a:latin typeface="Courier New" panose="02070309020205020404" pitchFamily="49" charset="0"/>
                <a:cs typeface="Courier New" panose="02070309020205020404" pitchFamily="49" charset="0"/>
              </a:rPr>
              <a:t>7.5951i</a:t>
            </a:r>
            <a:endParaRPr lang="en-US" sz="1400" dirty="0">
              <a:latin typeface="Courier New" panose="02070309020205020404" pitchFamily="49" charset="0"/>
              <a:cs typeface="Courier New" panose="02070309020205020404" pitchFamily="49" charset="0"/>
            </a:endParaRPr>
          </a:p>
          <a:p>
            <a:r>
              <a:rPr lang="en-US" sz="1400" dirty="0">
                <a:latin typeface="Courier New" panose="02070309020205020404" pitchFamily="49" charset="0"/>
                <a:cs typeface="Courier New" panose="02070309020205020404" pitchFamily="49" charset="0"/>
              </a:rPr>
              <a:t>       2.7378 -     </a:t>
            </a:r>
            <a:r>
              <a:rPr lang="en-US" sz="1400" dirty="0" err="1">
                <a:latin typeface="Courier New" panose="02070309020205020404" pitchFamily="49" charset="0"/>
                <a:cs typeface="Courier New" panose="02070309020205020404" pitchFamily="49" charset="0"/>
              </a:rPr>
              <a:t>7.5951i</a:t>
            </a:r>
            <a:endParaRPr lang="en-US" sz="1400" dirty="0">
              <a:latin typeface="Courier New" panose="02070309020205020404" pitchFamily="49" charset="0"/>
              <a:cs typeface="Courier New" panose="02070309020205020404" pitchFamily="49" charset="0"/>
            </a:endParaRPr>
          </a:p>
          <a:p>
            <a:r>
              <a:rPr lang="en-US" sz="1400" dirty="0">
                <a:latin typeface="Courier New" panose="02070309020205020404" pitchFamily="49" charset="0"/>
                <a:cs typeface="Courier New" panose="02070309020205020404" pitchFamily="49" charset="0"/>
              </a:rPr>
              <a:t>       7.2777 +     </a:t>
            </a:r>
            <a:r>
              <a:rPr lang="en-US" sz="1400" dirty="0" err="1">
                <a:latin typeface="Courier New" panose="02070309020205020404" pitchFamily="49" charset="0"/>
                <a:cs typeface="Courier New" panose="02070309020205020404" pitchFamily="49" charset="0"/>
              </a:rPr>
              <a:t>5.6828i</a:t>
            </a:r>
            <a:endParaRPr lang="en-US" sz="1400" dirty="0">
              <a:latin typeface="Courier New" panose="02070309020205020404" pitchFamily="49" charset="0"/>
              <a:cs typeface="Courier New" panose="02070309020205020404" pitchFamily="49" charset="0"/>
            </a:endParaRPr>
          </a:p>
          <a:p>
            <a:r>
              <a:rPr lang="en-US" sz="1400" dirty="0">
                <a:latin typeface="Courier New" panose="02070309020205020404" pitchFamily="49" charset="0"/>
                <a:cs typeface="Courier New" panose="02070309020205020404" pitchFamily="49" charset="0"/>
              </a:rPr>
              <a:t>       7.2777 -     </a:t>
            </a:r>
            <a:r>
              <a:rPr lang="en-US" sz="1400" dirty="0" err="1">
                <a:latin typeface="Courier New" panose="02070309020205020404" pitchFamily="49" charset="0"/>
                <a:cs typeface="Courier New" panose="02070309020205020404" pitchFamily="49" charset="0"/>
              </a:rPr>
              <a:t>5.6828i</a:t>
            </a:r>
            <a:endParaRPr lang="en-US" sz="1400" dirty="0">
              <a:latin typeface="Courier New" panose="02070309020205020404" pitchFamily="49" charset="0"/>
              <a:cs typeface="Courier New" panose="02070309020205020404" pitchFamily="49" charset="0"/>
            </a:endParaRPr>
          </a:p>
          <a:p>
            <a:r>
              <a:rPr lang="en-US" sz="1400" dirty="0">
                <a:latin typeface="Courier New" panose="02070309020205020404" pitchFamily="49" charset="0"/>
                <a:cs typeface="Courier New" panose="02070309020205020404" pitchFamily="49" charset="0"/>
              </a:rPr>
              <a:t>       9.4579 +          </a:t>
            </a:r>
            <a:r>
              <a:rPr lang="en-US" sz="1400" dirty="0" err="1">
                <a:latin typeface="Courier New" panose="02070309020205020404" pitchFamily="49" charset="0"/>
                <a:cs typeface="Courier New" panose="02070309020205020404" pitchFamily="49" charset="0"/>
              </a:rPr>
              <a:t>0i</a:t>
            </a:r>
            <a:endParaRPr lang="en-US" sz="14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901197540"/>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Sensitivity of Eigenvalues to Perturbations</a:t>
            </a:r>
          </a:p>
        </p:txBody>
      </p:sp>
      <p:pic>
        <p:nvPicPr>
          <p:cNvPr id="6" name="Picture 5"/>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216408" y="1752600"/>
            <a:ext cx="8720328" cy="1917192"/>
          </a:xfrm>
          <a:prstGeom prst="rect">
            <a:avLst/>
          </a:prstGeom>
        </p:spPr>
      </p:pic>
      <p:pic>
        <p:nvPicPr>
          <p:cNvPr id="9" name="Picture 8"/>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tretch>
            <a:fillRect/>
          </a:stretch>
        </p:blipFill>
        <p:spPr>
          <a:xfrm>
            <a:off x="220981" y="4267200"/>
            <a:ext cx="8714233" cy="900684"/>
          </a:xfrm>
          <a:prstGeom prst="rect">
            <a:avLst/>
          </a:prstGeom>
        </p:spPr>
      </p:pic>
    </p:spTree>
    <p:extLst>
      <p:ext uri="{BB962C8B-B14F-4D97-AF65-F5344CB8AC3E}">
        <p14:creationId xmlns:p14="http://schemas.microsoft.com/office/powerpoint/2010/main" val="1372207067"/>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20038"/>
            <a:ext cx="8229600" cy="1143000"/>
          </a:xfrm>
        </p:spPr>
        <p:txBody>
          <a:bodyPr/>
          <a:lstStyle/>
          <a:p>
            <a:r>
              <a:rPr lang="en-US" dirty="0" smtClean="0"/>
              <a:t>Example 12</a:t>
            </a:r>
            <a:endParaRPr lang="en-US" dirty="0"/>
          </a:p>
        </p:txBody>
      </p:sp>
      <p:pic>
        <p:nvPicPr>
          <p:cNvPr id="5" name="Picture 4"/>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228600" y="914399"/>
            <a:ext cx="8737093" cy="5763768"/>
          </a:xfrm>
          <a:prstGeom prst="rect">
            <a:avLst/>
          </a:prstGeom>
        </p:spPr>
      </p:pic>
    </p:spTree>
    <p:extLst>
      <p:ext uri="{BB962C8B-B14F-4D97-AF65-F5344CB8AC3E}">
        <p14:creationId xmlns:p14="http://schemas.microsoft.com/office/powerpoint/2010/main" val="3336758454"/>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Sensitivity of Eigenvalues to Perturbations</a:t>
            </a:r>
          </a:p>
        </p:txBody>
      </p:sp>
      <p:pic>
        <p:nvPicPr>
          <p:cNvPr id="4" name="Picture 3"/>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464049" y="1828800"/>
            <a:ext cx="5902452" cy="789432"/>
          </a:xfrm>
          <a:prstGeom prst="rect">
            <a:avLst/>
          </a:prstGeom>
        </p:spPr>
      </p:pic>
      <p:pic>
        <p:nvPicPr>
          <p:cNvPr id="5" name="Picture 4"/>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tretch>
            <a:fillRect/>
          </a:stretch>
        </p:blipFill>
        <p:spPr>
          <a:xfrm>
            <a:off x="304800" y="3657600"/>
            <a:ext cx="8715756" cy="1888236"/>
          </a:xfrm>
          <a:prstGeom prst="rect">
            <a:avLst/>
          </a:prstGeom>
        </p:spPr>
      </p:pic>
    </p:spTree>
    <p:extLst>
      <p:ext uri="{BB962C8B-B14F-4D97-AF65-F5344CB8AC3E}">
        <p14:creationId xmlns:p14="http://schemas.microsoft.com/office/powerpoint/2010/main" val="2816974887"/>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2464"/>
            <a:ext cx="8229600" cy="1143000"/>
          </a:xfrm>
        </p:spPr>
        <p:txBody>
          <a:bodyPr>
            <a:normAutofit fontScale="90000"/>
          </a:bodyPr>
          <a:lstStyle/>
          <a:p>
            <a:r>
              <a:rPr lang="en-US" dirty="0"/>
              <a:t>Compute </a:t>
            </a:r>
            <a:r>
              <a:rPr lang="en-US" dirty="0" smtClean="0"/>
              <a:t>Eigenvalue Condition Numbers</a:t>
            </a:r>
            <a:endParaRPr lang="en-US" dirty="0"/>
          </a:p>
        </p:txBody>
      </p:sp>
      <p:pic>
        <p:nvPicPr>
          <p:cNvPr id="4" name="Picture 3" descr="TP_tmp.png"/>
          <p:cNvPicPr>
            <a:picLocks noChangeAspect="1"/>
          </p:cNvPicPr>
          <p:nvPr>
            <p:custDataLst>
              <p:tags r:id="rId1"/>
            </p:custDataLst>
          </p:nvPr>
        </p:nvPicPr>
        <p:blipFill>
          <a:blip r:embed="rId3" cstate="print">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209316" y="1523999"/>
            <a:ext cx="8763000" cy="4826000"/>
          </a:xfrm>
          <a:prstGeom prst="rect">
            <a:avLst/>
          </a:prstGeom>
          <a:noFill/>
          <a:extLst>
            <a:ext uri="{909E8E84-426E-40dd-AFC4-6F175D3DCCD1}">
              <a14:hiddenFill xmlns:a14="http://schemas.microsoft.com/office/drawing/2010/main" xmlns="">
                <a:solidFill>
                  <a:scrgbClr r="0" g="0" b="0">
                    <a:alpha val="0"/>
                  </a:scrgbClr>
                </a:solidFill>
              </a14:hiddenFill>
            </a:ext>
          </a:extLst>
        </p:spPr>
      </p:pic>
    </p:spTree>
    <p:extLst>
      <p:ext uri="{BB962C8B-B14F-4D97-AF65-F5344CB8AC3E}">
        <p14:creationId xmlns:p14="http://schemas.microsoft.com/office/powerpoint/2010/main" val="1648872466"/>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5300" y="-228600"/>
            <a:ext cx="8229600" cy="1143000"/>
          </a:xfrm>
        </p:spPr>
        <p:txBody>
          <a:bodyPr/>
          <a:lstStyle/>
          <a:p>
            <a:r>
              <a:rPr lang="en-US" dirty="0" smtClean="0"/>
              <a:t>Example 13</a:t>
            </a:r>
            <a:endParaRPr lang="en-US" dirty="0"/>
          </a:p>
        </p:txBody>
      </p:sp>
      <p:sp>
        <p:nvSpPr>
          <p:cNvPr id="4" name="TextBox 3"/>
          <p:cNvSpPr txBox="1"/>
          <p:nvPr/>
        </p:nvSpPr>
        <p:spPr>
          <a:xfrm>
            <a:off x="228600" y="762000"/>
            <a:ext cx="8763000" cy="5909310"/>
          </a:xfrm>
          <a:prstGeom prst="rect">
            <a:avLst/>
          </a:prstGeom>
          <a:noFill/>
        </p:spPr>
        <p:txBody>
          <a:bodyPr wrap="square" rtlCol="0">
            <a:spAutoFit/>
          </a:bodyPr>
          <a:lstStyle/>
          <a:p>
            <a:r>
              <a:rPr lang="en-US" sz="1400" dirty="0" smtClean="0">
                <a:latin typeface="Courier New" panose="02070309020205020404" pitchFamily="49" charset="0"/>
                <a:cs typeface="Courier New" panose="02070309020205020404" pitchFamily="49" charset="0"/>
              </a:rPr>
              <a:t>&gt;&gt; load('E');</a:t>
            </a:r>
          </a:p>
          <a:p>
            <a:r>
              <a:rPr lang="en-US" sz="1400" dirty="0" smtClean="0">
                <a:latin typeface="Courier New" panose="02070309020205020404" pitchFamily="49" charset="0"/>
                <a:cs typeface="Courier New" panose="02070309020205020404" pitchFamily="49" charset="0"/>
              </a:rPr>
              <a:t>&gt;&gt; E</a:t>
            </a:r>
          </a:p>
          <a:p>
            <a:r>
              <a:rPr lang="en-US" sz="1400" dirty="0">
                <a:latin typeface="Courier New" panose="02070309020205020404" pitchFamily="49" charset="0"/>
                <a:cs typeface="Courier New" panose="02070309020205020404" pitchFamily="49" charset="0"/>
              </a:rPr>
              <a:t>E </a:t>
            </a:r>
            <a:r>
              <a:rPr lang="en-US" sz="1400" dirty="0" smtClean="0">
                <a:latin typeface="Courier New" panose="02070309020205020404" pitchFamily="49" charset="0"/>
                <a:cs typeface="Courier New" panose="02070309020205020404" pitchFamily="49" charset="0"/>
              </a:rPr>
              <a:t>=</a:t>
            </a:r>
            <a:endParaRPr lang="en-US" sz="1400" dirty="0">
              <a:latin typeface="Courier New" panose="02070309020205020404" pitchFamily="49" charset="0"/>
              <a:cs typeface="Courier New" panose="02070309020205020404" pitchFamily="49" charset="0"/>
            </a:endParaRPr>
          </a:p>
          <a:p>
            <a:r>
              <a:rPr lang="en-US" sz="1400" dirty="0">
                <a:latin typeface="Courier New" panose="02070309020205020404" pitchFamily="49" charset="0"/>
                <a:cs typeface="Courier New" panose="02070309020205020404" pitchFamily="49" charset="0"/>
              </a:rPr>
              <a:t>  -12.6807   53.2165  -26.7095   -3.8305   -1.6609</a:t>
            </a:r>
          </a:p>
          <a:p>
            <a:r>
              <a:rPr lang="en-US" sz="1400" dirty="0">
                <a:latin typeface="Courier New" panose="02070309020205020404" pitchFamily="49" charset="0"/>
                <a:cs typeface="Courier New" panose="02070309020205020404" pitchFamily="49" charset="0"/>
              </a:rPr>
              <a:t>   -3.1951   60.2393  -13.3461   29.4403   -6.4092</a:t>
            </a:r>
          </a:p>
          <a:p>
            <a:r>
              <a:rPr lang="en-US" sz="1400" dirty="0">
                <a:latin typeface="Courier New" panose="02070309020205020404" pitchFamily="49" charset="0"/>
                <a:cs typeface="Courier New" panose="02070309020205020404" pitchFamily="49" charset="0"/>
              </a:rPr>
              <a:t>   15.1690   27.9636   22.5165   -0.4758  -31.9504</a:t>
            </a:r>
          </a:p>
          <a:p>
            <a:r>
              <a:rPr lang="en-US" sz="1400" dirty="0">
                <a:latin typeface="Courier New" panose="02070309020205020404" pitchFamily="49" charset="0"/>
                <a:cs typeface="Courier New" panose="02070309020205020404" pitchFamily="49" charset="0"/>
              </a:rPr>
              <a:t>   48.1415   28.4751  -29.4659    9.0608  -53.4243</a:t>
            </a:r>
          </a:p>
          <a:p>
            <a:r>
              <a:rPr lang="en-US" sz="1400" dirty="0">
                <a:latin typeface="Courier New" panose="02070309020205020404" pitchFamily="49" charset="0"/>
                <a:cs typeface="Courier New" panose="02070309020205020404" pitchFamily="49" charset="0"/>
              </a:rPr>
              <a:t>   16.0254   49.6689  -36.9764  -49.1620    </a:t>
            </a:r>
            <a:r>
              <a:rPr lang="en-US" sz="1400" dirty="0" smtClean="0">
                <a:latin typeface="Courier New" panose="02070309020205020404" pitchFamily="49" charset="0"/>
                <a:cs typeface="Courier New" panose="02070309020205020404" pitchFamily="49" charset="0"/>
              </a:rPr>
              <a:t>1.8641</a:t>
            </a:r>
          </a:p>
          <a:p>
            <a:endParaRPr lang="en-US" sz="1400" dirty="0" smtClean="0">
              <a:latin typeface="Courier New" panose="02070309020205020404" pitchFamily="49" charset="0"/>
              <a:cs typeface="Courier New" panose="02070309020205020404" pitchFamily="49" charset="0"/>
            </a:endParaRPr>
          </a:p>
          <a:p>
            <a:r>
              <a:rPr lang="en-US" sz="1400" dirty="0">
                <a:latin typeface="Courier New" panose="02070309020205020404" pitchFamily="49" charset="0"/>
                <a:cs typeface="Courier New" panose="02070309020205020404" pitchFamily="49" charset="0"/>
              </a:rPr>
              <a:t>&gt;&gt; [</a:t>
            </a:r>
            <a:r>
              <a:rPr lang="en-US" sz="1400" dirty="0" err="1">
                <a:latin typeface="Courier New" panose="02070309020205020404" pitchFamily="49" charset="0"/>
                <a:cs typeface="Courier New" panose="02070309020205020404" pitchFamily="49" charset="0"/>
              </a:rPr>
              <a:t>V,D</a:t>
            </a:r>
            <a:r>
              <a:rPr lang="en-US" sz="1400" dirty="0">
                <a:latin typeface="Courier New" panose="02070309020205020404" pitchFamily="49" charset="0"/>
                <a:cs typeface="Courier New" panose="02070309020205020404" pitchFamily="49" charset="0"/>
              </a:rPr>
              <a:t>] = </a:t>
            </a:r>
            <a:r>
              <a:rPr lang="en-US" sz="1400" dirty="0" err="1">
                <a:latin typeface="Courier New" panose="02070309020205020404" pitchFamily="49" charset="0"/>
                <a:cs typeface="Courier New" panose="02070309020205020404" pitchFamily="49" charset="0"/>
              </a:rPr>
              <a:t>eigb</a:t>
            </a:r>
            <a:r>
              <a:rPr lang="en-US" sz="1400" dirty="0">
                <a:latin typeface="Courier New" panose="02070309020205020404" pitchFamily="49" charset="0"/>
                <a:cs typeface="Courier New" panose="02070309020205020404" pitchFamily="49" charset="0"/>
              </a:rPr>
              <a:t>(</a:t>
            </a:r>
            <a:r>
              <a:rPr lang="en-US" sz="1400" dirty="0" err="1">
                <a:latin typeface="Courier New" panose="02070309020205020404" pitchFamily="49" charset="0"/>
                <a:cs typeface="Courier New" panose="02070309020205020404" pitchFamily="49" charset="0"/>
              </a:rPr>
              <a:t>E,1.0e</a:t>
            </a:r>
            <a:r>
              <a:rPr lang="en-US" sz="1400" dirty="0">
                <a:latin typeface="Courier New" panose="02070309020205020404" pitchFamily="49" charset="0"/>
                <a:cs typeface="Courier New" panose="02070309020205020404" pitchFamily="49" charset="0"/>
              </a:rPr>
              <a:t>-12,2200);</a:t>
            </a:r>
          </a:p>
          <a:p>
            <a:r>
              <a:rPr lang="en-US" sz="1400" dirty="0">
                <a:latin typeface="Courier New" panose="02070309020205020404" pitchFamily="49" charset="0"/>
                <a:cs typeface="Courier New" panose="02070309020205020404" pitchFamily="49" charset="0"/>
              </a:rPr>
              <a:t>&gt;&gt; [</a:t>
            </a:r>
            <a:r>
              <a:rPr lang="en-US" sz="1400" dirty="0" err="1">
                <a:latin typeface="Courier New" panose="02070309020205020404" pitchFamily="49" charset="0"/>
                <a:cs typeface="Courier New" panose="02070309020205020404" pitchFamily="49" charset="0"/>
              </a:rPr>
              <a:t>min,max</a:t>
            </a:r>
            <a:r>
              <a:rPr lang="en-US" sz="1400" dirty="0">
                <a:latin typeface="Courier New" panose="02070309020205020404" pitchFamily="49" charset="0"/>
                <a:cs typeface="Courier New" panose="02070309020205020404" pitchFamily="49" charset="0"/>
              </a:rPr>
              <a:t>] = </a:t>
            </a:r>
            <a:r>
              <a:rPr lang="en-US" sz="1400" dirty="0" err="1">
                <a:latin typeface="Courier New" panose="02070309020205020404" pitchFamily="49" charset="0"/>
                <a:cs typeface="Courier New" panose="02070309020205020404" pitchFamily="49" charset="0"/>
              </a:rPr>
              <a:t>checkeigb</a:t>
            </a:r>
            <a:r>
              <a:rPr lang="en-US" sz="1400" dirty="0">
                <a:latin typeface="Courier New" panose="02070309020205020404" pitchFamily="49" charset="0"/>
                <a:cs typeface="Courier New" panose="02070309020205020404" pitchFamily="49" charset="0"/>
              </a:rPr>
              <a:t>(</a:t>
            </a:r>
            <a:r>
              <a:rPr lang="en-US" sz="1400" dirty="0" err="1">
                <a:latin typeface="Courier New" panose="02070309020205020404" pitchFamily="49" charset="0"/>
                <a:cs typeface="Courier New" panose="02070309020205020404" pitchFamily="49" charset="0"/>
              </a:rPr>
              <a:t>E,V,D</a:t>
            </a:r>
            <a:r>
              <a:rPr lang="en-US" sz="1400" dirty="0">
                <a:latin typeface="Courier New" panose="02070309020205020404" pitchFamily="49" charset="0"/>
                <a:cs typeface="Courier New" panose="02070309020205020404" pitchFamily="49" charset="0"/>
              </a:rPr>
              <a:t>)</a:t>
            </a:r>
          </a:p>
          <a:p>
            <a:endParaRPr lang="en-US" sz="1400" dirty="0">
              <a:latin typeface="Courier New" panose="02070309020205020404" pitchFamily="49" charset="0"/>
              <a:cs typeface="Courier New" panose="02070309020205020404" pitchFamily="49" charset="0"/>
            </a:endParaRPr>
          </a:p>
          <a:p>
            <a:r>
              <a:rPr lang="en-US" sz="1400" dirty="0">
                <a:latin typeface="Courier New" panose="02070309020205020404" pitchFamily="49" charset="0"/>
                <a:cs typeface="Courier New" panose="02070309020205020404" pitchFamily="49" charset="0"/>
              </a:rPr>
              <a:t>min </a:t>
            </a:r>
            <a:r>
              <a:rPr lang="en-US" sz="1400" dirty="0" smtClean="0">
                <a:latin typeface="Courier New" panose="02070309020205020404" pitchFamily="49" charset="0"/>
                <a:cs typeface="Courier New" panose="02070309020205020404" pitchFamily="49" charset="0"/>
              </a:rPr>
              <a:t>=</a:t>
            </a:r>
            <a:endParaRPr lang="en-US" sz="1400" dirty="0">
              <a:latin typeface="Courier New" panose="02070309020205020404" pitchFamily="49" charset="0"/>
              <a:cs typeface="Courier New" panose="02070309020205020404" pitchFamily="49" charset="0"/>
            </a:endParaRPr>
          </a:p>
          <a:p>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4.4631e</a:t>
            </a:r>
            <a:r>
              <a:rPr lang="en-US" sz="1400" dirty="0">
                <a:latin typeface="Courier New" panose="02070309020205020404" pitchFamily="49" charset="0"/>
                <a:cs typeface="Courier New" panose="02070309020205020404" pitchFamily="49" charset="0"/>
              </a:rPr>
              <a:t>-14</a:t>
            </a:r>
          </a:p>
          <a:p>
            <a:endParaRPr lang="en-US" sz="1400" dirty="0">
              <a:latin typeface="Courier New" panose="02070309020205020404" pitchFamily="49" charset="0"/>
              <a:cs typeface="Courier New" panose="02070309020205020404" pitchFamily="49" charset="0"/>
            </a:endParaRPr>
          </a:p>
          <a:p>
            <a:r>
              <a:rPr lang="en-US" sz="1400" dirty="0">
                <a:latin typeface="Courier New" panose="02070309020205020404" pitchFamily="49" charset="0"/>
                <a:cs typeface="Courier New" panose="02070309020205020404" pitchFamily="49" charset="0"/>
              </a:rPr>
              <a:t>max </a:t>
            </a:r>
            <a:r>
              <a:rPr lang="en-US" sz="1400" dirty="0" smtClean="0">
                <a:latin typeface="Courier New" panose="02070309020205020404" pitchFamily="49" charset="0"/>
                <a:cs typeface="Courier New" panose="02070309020205020404" pitchFamily="49" charset="0"/>
              </a:rPr>
              <a:t>=</a:t>
            </a:r>
            <a:endParaRPr lang="en-US" sz="1400" dirty="0">
              <a:latin typeface="Courier New" panose="02070309020205020404" pitchFamily="49" charset="0"/>
              <a:cs typeface="Courier New" panose="02070309020205020404" pitchFamily="49" charset="0"/>
            </a:endParaRPr>
          </a:p>
          <a:p>
            <a:r>
              <a:rPr lang="en-US" sz="1400" dirty="0">
                <a:latin typeface="Courier New" panose="02070309020205020404" pitchFamily="49" charset="0"/>
                <a:cs typeface="Courier New" panose="02070309020205020404" pitchFamily="49" charset="0"/>
              </a:rPr>
              <a:t>   </a:t>
            </a:r>
            <a:r>
              <a:rPr lang="en-US" sz="1400" dirty="0" err="1" smtClean="0">
                <a:latin typeface="Courier New" panose="02070309020205020404" pitchFamily="49" charset="0"/>
                <a:cs typeface="Courier New" panose="02070309020205020404" pitchFamily="49" charset="0"/>
              </a:rPr>
              <a:t>1.3651e</a:t>
            </a:r>
            <a:r>
              <a:rPr lang="en-US" sz="1400" dirty="0" smtClean="0">
                <a:latin typeface="Courier New" panose="02070309020205020404" pitchFamily="49" charset="0"/>
                <a:cs typeface="Courier New" panose="02070309020205020404" pitchFamily="49" charset="0"/>
              </a:rPr>
              <a:t>-05</a:t>
            </a:r>
          </a:p>
          <a:p>
            <a:endParaRPr lang="en-US" sz="1400" dirty="0" smtClean="0">
              <a:latin typeface="Courier New" panose="02070309020205020404" pitchFamily="49" charset="0"/>
              <a:cs typeface="Courier New" panose="02070309020205020404" pitchFamily="49" charset="0"/>
            </a:endParaRPr>
          </a:p>
          <a:p>
            <a:r>
              <a:rPr lang="en-US" sz="1400" dirty="0" smtClean="0">
                <a:latin typeface="Courier New" panose="02070309020205020404" pitchFamily="49" charset="0"/>
                <a:cs typeface="Courier New" panose="02070309020205020404" pitchFamily="49" charset="0"/>
              </a:rPr>
              <a:t>&gt;&gt; </a:t>
            </a:r>
            <a:r>
              <a:rPr lang="en-US" sz="1400" dirty="0" err="1" smtClean="0">
                <a:latin typeface="Courier New" panose="02070309020205020404" pitchFamily="49" charset="0"/>
                <a:cs typeface="Courier New" panose="02070309020205020404" pitchFamily="49" charset="0"/>
              </a:rPr>
              <a:t>eigcond</a:t>
            </a:r>
            <a:r>
              <a:rPr lang="en-US" sz="1400" dirty="0" smtClean="0">
                <a:latin typeface="Courier New" panose="02070309020205020404" pitchFamily="49" charset="0"/>
                <a:cs typeface="Courier New" panose="02070309020205020404" pitchFamily="49" charset="0"/>
              </a:rPr>
              <a:t>(E)</a:t>
            </a:r>
            <a:endParaRPr lang="en-US" sz="1400" dirty="0">
              <a:latin typeface="Courier New" panose="02070309020205020404" pitchFamily="49" charset="0"/>
              <a:cs typeface="Courier New" panose="02070309020205020404" pitchFamily="49" charset="0"/>
            </a:endParaRPr>
          </a:p>
          <a:p>
            <a:r>
              <a:rPr lang="fr-FR" sz="1400" dirty="0">
                <a:latin typeface="Courier New" panose="02070309020205020404" pitchFamily="49" charset="0"/>
                <a:cs typeface="Courier New" panose="02070309020205020404" pitchFamily="49" charset="0"/>
              </a:rPr>
              <a:t>ans </a:t>
            </a:r>
            <a:r>
              <a:rPr lang="fr-FR" sz="1400" dirty="0" smtClean="0">
                <a:latin typeface="Courier New" panose="02070309020205020404" pitchFamily="49" charset="0"/>
                <a:cs typeface="Courier New" panose="02070309020205020404" pitchFamily="49" charset="0"/>
              </a:rPr>
              <a:t>=</a:t>
            </a:r>
            <a:endParaRPr lang="fr-FR" sz="1400" dirty="0">
              <a:latin typeface="Courier New" panose="02070309020205020404" pitchFamily="49" charset="0"/>
              <a:cs typeface="Courier New" panose="02070309020205020404" pitchFamily="49" charset="0"/>
            </a:endParaRPr>
          </a:p>
          <a:p>
            <a:r>
              <a:rPr lang="fr-FR" sz="1400" dirty="0">
                <a:latin typeface="Courier New" panose="02070309020205020404" pitchFamily="49" charset="0"/>
                <a:cs typeface="Courier New" panose="02070309020205020404" pitchFamily="49" charset="0"/>
              </a:rPr>
              <a:t>   </a:t>
            </a:r>
            <a:r>
              <a:rPr lang="fr-FR" sz="1400" dirty="0" err="1">
                <a:latin typeface="Courier New" panose="02070309020205020404" pitchFamily="49" charset="0"/>
                <a:cs typeface="Courier New" panose="02070309020205020404" pitchFamily="49" charset="0"/>
              </a:rPr>
              <a:t>1.0e+07</a:t>
            </a:r>
            <a:r>
              <a:rPr lang="fr-FR" sz="1400" dirty="0">
                <a:latin typeface="Courier New" panose="02070309020205020404" pitchFamily="49" charset="0"/>
                <a:cs typeface="Courier New" panose="02070309020205020404" pitchFamily="49" charset="0"/>
              </a:rPr>
              <a:t> *</a:t>
            </a:r>
          </a:p>
          <a:p>
            <a:endParaRPr lang="fr-FR" sz="1400" dirty="0">
              <a:latin typeface="Courier New" panose="02070309020205020404" pitchFamily="49" charset="0"/>
              <a:cs typeface="Courier New" panose="02070309020205020404" pitchFamily="49" charset="0"/>
            </a:endParaRPr>
          </a:p>
          <a:p>
            <a:r>
              <a:rPr lang="fr-FR" sz="1400" dirty="0">
                <a:latin typeface="Courier New" panose="02070309020205020404" pitchFamily="49" charset="0"/>
                <a:cs typeface="Courier New" panose="02070309020205020404" pitchFamily="49" charset="0"/>
              </a:rPr>
              <a:t>    3.9259</a:t>
            </a:r>
          </a:p>
          <a:p>
            <a:r>
              <a:rPr lang="fr-FR" sz="1400" dirty="0">
                <a:latin typeface="Courier New" panose="02070309020205020404" pitchFamily="49" charset="0"/>
                <a:cs typeface="Courier New" panose="02070309020205020404" pitchFamily="49" charset="0"/>
              </a:rPr>
              <a:t>    3.9259</a:t>
            </a:r>
          </a:p>
          <a:p>
            <a:r>
              <a:rPr lang="fr-FR" sz="1400" dirty="0">
                <a:latin typeface="Courier New" panose="02070309020205020404" pitchFamily="49" charset="0"/>
                <a:cs typeface="Courier New" panose="02070309020205020404" pitchFamily="49" charset="0"/>
              </a:rPr>
              <a:t>    3.0811</a:t>
            </a:r>
          </a:p>
          <a:p>
            <a:r>
              <a:rPr lang="fr-FR" sz="1400" dirty="0">
                <a:latin typeface="Courier New" panose="02070309020205020404" pitchFamily="49" charset="0"/>
                <a:cs typeface="Courier New" panose="02070309020205020404" pitchFamily="49" charset="0"/>
              </a:rPr>
              <a:t>    3.0811</a:t>
            </a:r>
          </a:p>
          <a:p>
            <a:r>
              <a:rPr lang="fr-FR" sz="1400" dirty="0">
                <a:latin typeface="Courier New" panose="02070309020205020404" pitchFamily="49" charset="0"/>
                <a:cs typeface="Courier New" panose="02070309020205020404" pitchFamily="49" charset="0"/>
              </a:rPr>
              <a:t>    0.0000</a:t>
            </a:r>
            <a:endParaRPr lang="en-US" sz="1400" dirty="0">
              <a:latin typeface="Courier New" panose="02070309020205020404" pitchFamily="49" charset="0"/>
              <a:cs typeface="Courier New" panose="02070309020205020404" pitchFamily="49" charset="0"/>
            </a:endParaRPr>
          </a:p>
        </p:txBody>
      </p:sp>
      <p:sp>
        <p:nvSpPr>
          <p:cNvPr id="5" name="TextBox 4"/>
          <p:cNvSpPr txBox="1"/>
          <p:nvPr/>
        </p:nvSpPr>
        <p:spPr>
          <a:xfrm>
            <a:off x="1828800" y="5562600"/>
            <a:ext cx="6629400" cy="646331"/>
          </a:xfrm>
          <a:prstGeom prst="rect">
            <a:avLst/>
          </a:prstGeom>
          <a:noFill/>
          <a:ln>
            <a:solidFill>
              <a:schemeClr val="tx1"/>
            </a:solidFill>
          </a:ln>
        </p:spPr>
        <p:txBody>
          <a:bodyPr wrap="square" rtlCol="0">
            <a:spAutoFit/>
          </a:bodyPr>
          <a:lstStyle/>
          <a:p>
            <a:r>
              <a:rPr lang="en-US" dirty="0" smtClean="0"/>
              <a:t>E has eigenvalues λ</a:t>
            </a:r>
            <a:r>
              <a:rPr lang="en-US" baseline="-25000" dirty="0" smtClean="0">
                <a:sym typeface="Symbol" panose="05050102010706020507" pitchFamily="18" charset="2"/>
              </a:rPr>
              <a:t>1</a:t>
            </a:r>
            <a:r>
              <a:rPr lang="en-US" dirty="0" smtClean="0">
                <a:sym typeface="Symbol" panose="05050102010706020507" pitchFamily="18" charset="2"/>
              </a:rPr>
              <a:t> = </a:t>
            </a:r>
            <a:r>
              <a:rPr lang="en-US" dirty="0" smtClean="0"/>
              <a:t>51, λ</a:t>
            </a:r>
            <a:r>
              <a:rPr lang="en-US" baseline="-25000" dirty="0" smtClean="0">
                <a:sym typeface="Symbol" panose="05050102010706020507" pitchFamily="18" charset="2"/>
              </a:rPr>
              <a:t>2</a:t>
            </a:r>
            <a:r>
              <a:rPr lang="en-US" dirty="0" smtClean="0">
                <a:sym typeface="Symbol" panose="05050102010706020507" pitchFamily="18" charset="2"/>
              </a:rPr>
              <a:t> </a:t>
            </a:r>
            <a:r>
              <a:rPr lang="en-US" dirty="0">
                <a:sym typeface="Symbol" panose="05050102010706020507" pitchFamily="18" charset="2"/>
              </a:rPr>
              <a:t>= </a:t>
            </a:r>
            <a:r>
              <a:rPr lang="en-US" dirty="0" smtClean="0"/>
              <a:t>52, λ</a:t>
            </a:r>
            <a:r>
              <a:rPr lang="en-US" baseline="-25000" dirty="0" smtClean="0">
                <a:sym typeface="Symbol" panose="05050102010706020507" pitchFamily="18" charset="2"/>
              </a:rPr>
              <a:t>3</a:t>
            </a:r>
            <a:r>
              <a:rPr lang="en-US" dirty="0" smtClean="0">
                <a:sym typeface="Symbol" panose="05050102010706020507" pitchFamily="18" charset="2"/>
              </a:rPr>
              <a:t> </a:t>
            </a:r>
            <a:r>
              <a:rPr lang="en-US" dirty="0">
                <a:sym typeface="Symbol" panose="05050102010706020507" pitchFamily="18" charset="2"/>
              </a:rPr>
              <a:t>= </a:t>
            </a:r>
            <a:r>
              <a:rPr lang="en-US" dirty="0" smtClean="0"/>
              <a:t>52, λ</a:t>
            </a:r>
            <a:r>
              <a:rPr lang="en-US" baseline="-25000" dirty="0" smtClean="0">
                <a:sym typeface="Symbol" panose="05050102010706020507" pitchFamily="18" charset="2"/>
              </a:rPr>
              <a:t>4</a:t>
            </a:r>
            <a:r>
              <a:rPr lang="en-US" dirty="0" smtClean="0">
                <a:sym typeface="Symbol" panose="05050102010706020507" pitchFamily="18" charset="2"/>
              </a:rPr>
              <a:t> </a:t>
            </a:r>
            <a:r>
              <a:rPr lang="en-US" dirty="0">
                <a:sym typeface="Symbol" panose="05050102010706020507" pitchFamily="18" charset="2"/>
              </a:rPr>
              <a:t>= </a:t>
            </a:r>
            <a:r>
              <a:rPr lang="en-US" dirty="0" smtClean="0">
                <a:sym typeface="Symbol" panose="05050102010706020507" pitchFamily="18" charset="2"/>
              </a:rPr>
              <a:t>-37</a:t>
            </a:r>
            <a:r>
              <a:rPr lang="en-US" dirty="0" smtClean="0"/>
              <a:t>, λ</a:t>
            </a:r>
            <a:r>
              <a:rPr lang="en-US" baseline="-25000" dirty="0" smtClean="0">
                <a:sym typeface="Symbol" panose="05050102010706020507" pitchFamily="18" charset="2"/>
              </a:rPr>
              <a:t>5</a:t>
            </a:r>
            <a:r>
              <a:rPr lang="en-US" dirty="0" smtClean="0">
                <a:sym typeface="Symbol" panose="05050102010706020507" pitchFamily="18" charset="2"/>
              </a:rPr>
              <a:t> </a:t>
            </a:r>
            <a:r>
              <a:rPr lang="en-US" dirty="0">
                <a:sym typeface="Symbol" panose="05050102010706020507" pitchFamily="18" charset="2"/>
              </a:rPr>
              <a:t>= </a:t>
            </a:r>
            <a:r>
              <a:rPr lang="en-US" dirty="0" smtClean="0">
                <a:sym typeface="Symbol" panose="05050102010706020507" pitchFamily="18" charset="2"/>
              </a:rPr>
              <a:t>-37</a:t>
            </a:r>
          </a:p>
          <a:p>
            <a:r>
              <a:rPr lang="en-US" dirty="0" smtClean="0">
                <a:sym typeface="Symbol" panose="05050102010706020507" pitchFamily="18" charset="2"/>
              </a:rPr>
              <a:t>The multiple eigenvalues cause the high condition numbers.</a:t>
            </a:r>
            <a:endParaRPr lang="en-US" dirty="0"/>
          </a:p>
        </p:txBody>
      </p:sp>
    </p:spTree>
    <p:extLst>
      <p:ext uri="{BB962C8B-B14F-4D97-AF65-F5344CB8AC3E}">
        <p14:creationId xmlns:p14="http://schemas.microsoft.com/office/powerpoint/2010/main" val="3899940523"/>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143000"/>
          </a:xfrm>
        </p:spPr>
        <p:txBody>
          <a:bodyPr/>
          <a:lstStyle/>
          <a:p>
            <a:r>
              <a:rPr lang="en-US" dirty="0" smtClean="0"/>
              <a:t>Sensitivity of Eigenvectors</a:t>
            </a:r>
            <a:endParaRPr lang="en-US" dirty="0"/>
          </a:p>
        </p:txBody>
      </p:sp>
      <p:sp>
        <p:nvSpPr>
          <p:cNvPr id="3" name="Content Placeholder 2"/>
          <p:cNvSpPr>
            <a:spLocks noGrp="1"/>
          </p:cNvSpPr>
          <p:nvPr>
            <p:ph idx="1"/>
          </p:nvPr>
        </p:nvSpPr>
        <p:spPr>
          <a:xfrm>
            <a:off x="609600" y="533400"/>
            <a:ext cx="8229600" cy="4525963"/>
          </a:xfrm>
        </p:spPr>
        <p:txBody>
          <a:bodyPr>
            <a:normAutofit fontScale="85000" lnSpcReduction="10000"/>
          </a:bodyPr>
          <a:lstStyle/>
          <a:p>
            <a:r>
              <a:rPr lang="en-US" dirty="0"/>
              <a:t>Perturbation analysis for eigenvectors is significantly more complex than that for eigenvalues</a:t>
            </a:r>
            <a:r>
              <a:rPr lang="en-US" dirty="0" smtClean="0"/>
              <a:t>.</a:t>
            </a:r>
            <a:endParaRPr lang="en-US" dirty="0"/>
          </a:p>
          <a:p>
            <a:r>
              <a:rPr lang="en-US" dirty="0"/>
              <a:t>The perturbation of a particular eigenvector, </a:t>
            </a:r>
            <a:r>
              <a:rPr lang="en-US" i="1" dirty="0" smtClean="0"/>
              <a:t>v</a:t>
            </a:r>
            <a:r>
              <a:rPr lang="en-US" i="1" baseline="-25000" dirty="0" smtClean="0"/>
              <a:t>i</a:t>
            </a:r>
            <a:r>
              <a:rPr lang="en-US" dirty="0" smtClean="0"/>
              <a:t>, </a:t>
            </a:r>
            <a:r>
              <a:rPr lang="en-US" dirty="0"/>
              <a:t>corresponding to eigenvalue, </a:t>
            </a:r>
            <a:r>
              <a:rPr lang="en-US" i="1" dirty="0" err="1" smtClean="0"/>
              <a:t>λ</a:t>
            </a:r>
            <a:r>
              <a:rPr lang="en-US" i="1" baseline="-25000" dirty="0" err="1" smtClean="0"/>
              <a:t>i</a:t>
            </a:r>
            <a:r>
              <a:rPr lang="en-US" dirty="0" smtClean="0"/>
              <a:t> </a:t>
            </a:r>
            <a:r>
              <a:rPr lang="en-US" dirty="0"/>
              <a:t>, is determined by the condition number of the eigenvectors </a:t>
            </a:r>
            <a:r>
              <a:rPr lang="en-US" i="1" dirty="0" err="1" smtClean="0"/>
              <a:t>λ</a:t>
            </a:r>
            <a:r>
              <a:rPr lang="en-US" i="1" baseline="-25000" dirty="0" err="1" smtClean="0"/>
              <a:t>k</a:t>
            </a:r>
            <a:r>
              <a:rPr lang="en-US" dirty="0" smtClean="0"/>
              <a:t> </a:t>
            </a:r>
            <a:r>
              <a:rPr lang="en-US" dirty="0"/>
              <a:t>,k </a:t>
            </a:r>
            <a:r>
              <a:rPr lang="en-US" dirty="0" smtClean="0"/>
              <a:t>≠ </a:t>
            </a:r>
            <a:r>
              <a:rPr lang="en-US" dirty="0" err="1" smtClean="0"/>
              <a:t>i</a:t>
            </a:r>
            <a:r>
              <a:rPr lang="en-US" dirty="0" smtClean="0"/>
              <a:t> </a:t>
            </a:r>
            <a:r>
              <a:rPr lang="en-US" dirty="0"/>
              <a:t>and </a:t>
            </a:r>
            <a:r>
              <a:rPr lang="en-US" dirty="0" smtClean="0"/>
              <a:t>|</a:t>
            </a:r>
            <a:r>
              <a:rPr lang="en-US" i="1" dirty="0" err="1" smtClean="0"/>
              <a:t>λ</a:t>
            </a:r>
            <a:r>
              <a:rPr lang="en-US" i="1" baseline="-25000" dirty="0" err="1" smtClean="0"/>
              <a:t>i</a:t>
            </a:r>
            <a:r>
              <a:rPr lang="en-US" dirty="0" smtClean="0"/>
              <a:t> </a:t>
            </a:r>
            <a:r>
              <a:rPr lang="en-US" dirty="0"/>
              <a:t>- </a:t>
            </a:r>
            <a:r>
              <a:rPr lang="en-US" i="1" dirty="0" err="1" smtClean="0"/>
              <a:t>λ</a:t>
            </a:r>
            <a:r>
              <a:rPr lang="en-US" i="1" baseline="-25000" dirty="0" err="1" smtClean="0"/>
              <a:t>k</a:t>
            </a:r>
            <a:r>
              <a:rPr lang="en-US" dirty="0" smtClean="0"/>
              <a:t>|,k ≠ </a:t>
            </a:r>
            <a:r>
              <a:rPr lang="en-US" dirty="0" err="1"/>
              <a:t>i</a:t>
            </a:r>
            <a:r>
              <a:rPr lang="en-US" dirty="0"/>
              <a:t> </a:t>
            </a:r>
            <a:r>
              <a:rPr lang="en-US" dirty="0" smtClean="0"/>
              <a:t>.</a:t>
            </a:r>
          </a:p>
          <a:p>
            <a:pPr lvl="1"/>
            <a:r>
              <a:rPr lang="en-US" dirty="0" smtClean="0"/>
              <a:t>If </a:t>
            </a:r>
            <a:r>
              <a:rPr lang="en-US" dirty="0"/>
              <a:t>the eigenvalues are well-separated and well-conditioned, then the eigenvectors will be well-conditioned. However, if there is a multiple eigenvalue or there is an eigenvalue close to another eigenvalue, then there will be some ill-conditioned eigenvectors</a:t>
            </a:r>
          </a:p>
        </p:txBody>
      </p:sp>
    </p:spTree>
    <p:extLst>
      <p:ext uri="{BB962C8B-B14F-4D97-AF65-F5344CB8AC3E}">
        <p14:creationId xmlns:p14="http://schemas.microsoft.com/office/powerpoint/2010/main" val="82569183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The </a:t>
            </a:r>
            <a:r>
              <a:rPr lang="en-US" dirty="0"/>
              <a:t>Leslie Model in Population Ecology</a:t>
            </a:r>
          </a:p>
        </p:txBody>
      </p:sp>
      <p:sp>
        <p:nvSpPr>
          <p:cNvPr id="5" name="Content Placeholder 4"/>
          <p:cNvSpPr>
            <a:spLocks noGrp="1"/>
          </p:cNvSpPr>
          <p:nvPr>
            <p:ph idx="1"/>
          </p:nvPr>
        </p:nvSpPr>
        <p:spPr/>
        <p:txBody>
          <a:bodyPr/>
          <a:lstStyle/>
          <a:p>
            <a:r>
              <a:rPr lang="en-US" dirty="0" smtClean="0"/>
              <a:t>Given an age-structured population, the Leslie model </a:t>
            </a:r>
            <a:r>
              <a:rPr lang="en-US" dirty="0"/>
              <a:t>predicts how distinct populations change over time. </a:t>
            </a:r>
          </a:p>
          <a:p>
            <a:r>
              <a:rPr lang="en-US" dirty="0" smtClean="0"/>
              <a:t>Consider only the </a:t>
            </a:r>
            <a:r>
              <a:rPr lang="en-US" dirty="0"/>
              <a:t>females present in the population. There are </a:t>
            </a:r>
            <a:r>
              <a:rPr lang="en-US" i="1" dirty="0"/>
              <a:t>m</a:t>
            </a:r>
            <a:r>
              <a:rPr lang="en-US" dirty="0"/>
              <a:t> age classes, 1, … ,</a:t>
            </a:r>
            <a:r>
              <a:rPr lang="en-US" i="1" dirty="0"/>
              <a:t>m</a:t>
            </a:r>
            <a:r>
              <a:rPr lang="en-US" dirty="0"/>
              <a:t> , where is </a:t>
            </a:r>
            <a:r>
              <a:rPr lang="en-US" i="1" dirty="0"/>
              <a:t>m</a:t>
            </a:r>
            <a:r>
              <a:rPr lang="en-US" dirty="0"/>
              <a:t> is the maximum reproductive age of an individual. The model uses the following parameters for the groups: </a:t>
            </a:r>
          </a:p>
        </p:txBody>
      </p:sp>
      <p:pic>
        <p:nvPicPr>
          <p:cNvPr id="4" name="Picture 3"/>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463193" y="5867400"/>
            <a:ext cx="8534400" cy="790854"/>
          </a:xfrm>
          <a:prstGeom prst="rect">
            <a:avLst/>
          </a:prstGeom>
        </p:spPr>
      </p:pic>
    </p:spTree>
    <p:extLst>
      <p:ext uri="{BB962C8B-B14F-4D97-AF65-F5344CB8AC3E}">
        <p14:creationId xmlns:p14="http://schemas.microsoft.com/office/powerpoint/2010/main" val="250918806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The Leslie Model in Population Ecology</a:t>
            </a:r>
          </a:p>
        </p:txBody>
      </p:sp>
      <p:sp>
        <p:nvSpPr>
          <p:cNvPr id="3" name="Content Placeholder 2"/>
          <p:cNvSpPr>
            <a:spLocks noGrp="1"/>
          </p:cNvSpPr>
          <p:nvPr>
            <p:ph idx="1"/>
          </p:nvPr>
        </p:nvSpPr>
        <p:spPr/>
        <p:txBody>
          <a:bodyPr>
            <a:normAutofit lnSpcReduction="10000"/>
          </a:bodyPr>
          <a:lstStyle/>
          <a:p>
            <a:r>
              <a:rPr lang="en-US" dirty="0" smtClean="0"/>
              <a:t>Let </a:t>
            </a:r>
            <a:r>
              <a:rPr lang="en-US" i="1" dirty="0" smtClean="0"/>
              <a:t>L</a:t>
            </a:r>
            <a:r>
              <a:rPr lang="en-US" dirty="0" smtClean="0"/>
              <a:t> be the Leslie matrix</a:t>
            </a:r>
            <a:endParaRPr lang="en-US" dirty="0"/>
          </a:p>
          <a:p>
            <a:endParaRPr lang="en-US" dirty="0" smtClean="0"/>
          </a:p>
          <a:p>
            <a:endParaRPr lang="en-US" dirty="0"/>
          </a:p>
          <a:p>
            <a:endParaRPr lang="en-US" dirty="0" smtClean="0"/>
          </a:p>
          <a:p>
            <a:r>
              <a:rPr lang="en-US" dirty="0"/>
              <a:t>P</a:t>
            </a:r>
            <a:r>
              <a:rPr lang="en-US" dirty="0" smtClean="0"/>
              <a:t>lace </a:t>
            </a:r>
            <a:r>
              <a:rPr lang="en-US" dirty="0"/>
              <a:t>all of the </a:t>
            </a:r>
            <a:r>
              <a:rPr lang="en-US" i="1" dirty="0" err="1" smtClean="0"/>
              <a:t>n</a:t>
            </a:r>
            <a:r>
              <a:rPr lang="en-US" i="1" baseline="-25000" dirty="0" err="1" smtClean="0"/>
              <a:t>i</a:t>
            </a:r>
            <a:r>
              <a:rPr lang="en-US" i="1" dirty="0" smtClean="0"/>
              <a:t>(t</a:t>
            </a:r>
            <a:r>
              <a:rPr lang="en-US" i="1" dirty="0"/>
              <a:t>)</a:t>
            </a:r>
            <a:r>
              <a:rPr lang="en-US" dirty="0"/>
              <a:t> values into a column vector </a:t>
            </a:r>
            <a:r>
              <a:rPr lang="en-US" i="1" dirty="0"/>
              <a:t>N(t)</a:t>
            </a:r>
            <a:r>
              <a:rPr lang="en-US" dirty="0"/>
              <a:t> of dimension </a:t>
            </a:r>
            <a:r>
              <a:rPr lang="en-US" i="1" dirty="0" smtClean="0"/>
              <a:t>m</a:t>
            </a:r>
            <a:r>
              <a:rPr lang="en-US" dirty="0" smtClean="0"/>
              <a:t>. Then,</a:t>
            </a:r>
            <a:br>
              <a:rPr lang="en-US" dirty="0" smtClean="0"/>
            </a:br>
            <a:r>
              <a:rPr lang="en-US" dirty="0" smtClean="0"/>
              <a:t/>
            </a:r>
            <a:br>
              <a:rPr lang="en-US" dirty="0" smtClean="0"/>
            </a:br>
            <a:r>
              <a:rPr lang="en-US" dirty="0" smtClean="0"/>
              <a:t>which says </a:t>
            </a:r>
            <a:r>
              <a:rPr lang="en-US" dirty="0"/>
              <a:t>that we can project into the future by computing matrix powers. </a:t>
            </a:r>
          </a:p>
        </p:txBody>
      </p:sp>
      <p:graphicFrame>
        <p:nvGraphicFramePr>
          <p:cNvPr id="5" name="Object 4"/>
          <p:cNvGraphicFramePr>
            <a:graphicFrameLocks noChangeAspect="1"/>
          </p:cNvGraphicFramePr>
          <p:nvPr>
            <p:extLst>
              <p:ext uri="{D42A27DB-BD31-4B8C-83A1-F6EECF244321}">
                <p14:modId xmlns:p14="http://schemas.microsoft.com/office/powerpoint/2010/main" val="967492345"/>
              </p:ext>
            </p:extLst>
          </p:nvPr>
        </p:nvGraphicFramePr>
        <p:xfrm>
          <a:off x="2819400" y="2133600"/>
          <a:ext cx="2492375" cy="1587500"/>
        </p:xfrm>
        <a:graphic>
          <a:graphicData uri="http://schemas.openxmlformats.org/presentationml/2006/ole">
            <mc:AlternateContent xmlns:mc="http://schemas.openxmlformats.org/markup-compatibility/2006">
              <mc:Choice xmlns:v="urn:schemas-microsoft-com:vml" Requires="v">
                <p:oleObj spid="_x0000_s550047" name="Equation" r:id="rId3" imgW="1993900" imgH="1270000" progId="Equation.DSMT4">
                  <p:embed/>
                </p:oleObj>
              </mc:Choice>
              <mc:Fallback>
                <p:oleObj name="Equation" r:id="rId3" imgW="1993900" imgH="1270000" progId="Equation.DSMT4">
                  <p:embed/>
                  <p:pic>
                    <p:nvPicPr>
                      <p:cNvPr id="0" name=""/>
                      <p:cNvPicPr/>
                      <p:nvPr/>
                    </p:nvPicPr>
                    <p:blipFill>
                      <a:blip r:embed="rId4"/>
                      <a:stretch>
                        <a:fillRect/>
                      </a:stretch>
                    </p:blipFill>
                    <p:spPr>
                      <a:xfrm>
                        <a:off x="2819400" y="2133600"/>
                        <a:ext cx="2492375" cy="1587500"/>
                      </a:xfrm>
                      <a:prstGeom prst="rect">
                        <a:avLst/>
                      </a:prstGeom>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294189979"/>
              </p:ext>
            </p:extLst>
          </p:nvPr>
        </p:nvGraphicFramePr>
        <p:xfrm>
          <a:off x="3200400" y="4724400"/>
          <a:ext cx="1864890" cy="380999"/>
        </p:xfrm>
        <a:graphic>
          <a:graphicData uri="http://schemas.openxmlformats.org/presentationml/2006/ole">
            <mc:AlternateContent xmlns:mc="http://schemas.openxmlformats.org/markup-compatibility/2006">
              <mc:Choice xmlns:v="urn:schemas-microsoft-com:vml" Requires="v">
                <p:oleObj spid="_x0000_s550048" name="Equation" r:id="rId5" imgW="1181100" imgH="241300" progId="Equation.DSMT4">
                  <p:embed/>
                </p:oleObj>
              </mc:Choice>
              <mc:Fallback>
                <p:oleObj name="Equation" r:id="rId5" imgW="1181100" imgH="241300" progId="Equation.DSMT4">
                  <p:embed/>
                  <p:pic>
                    <p:nvPicPr>
                      <p:cNvPr id="0" name=""/>
                      <p:cNvPicPr/>
                      <p:nvPr/>
                    </p:nvPicPr>
                    <p:blipFill>
                      <a:blip r:embed="rId6"/>
                      <a:stretch>
                        <a:fillRect/>
                      </a:stretch>
                    </p:blipFill>
                    <p:spPr>
                      <a:xfrm>
                        <a:off x="3200400" y="4724400"/>
                        <a:ext cx="1864890" cy="380999"/>
                      </a:xfrm>
                      <a:prstGeom prst="rect">
                        <a:avLst/>
                      </a:prstGeom>
                    </p:spPr>
                  </p:pic>
                </p:oleObj>
              </mc:Fallback>
            </mc:AlternateContent>
          </a:graphicData>
        </a:graphic>
      </p:graphicFrame>
    </p:spTree>
    <p:extLst>
      <p:ext uri="{BB962C8B-B14F-4D97-AF65-F5344CB8AC3E}">
        <p14:creationId xmlns:p14="http://schemas.microsoft.com/office/powerpoint/2010/main" val="165325354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The Leslie Model in Population Ecology</a:t>
            </a:r>
          </a:p>
        </p:txBody>
      </p:sp>
      <p:sp>
        <p:nvSpPr>
          <p:cNvPr id="3" name="Content Placeholder 2"/>
          <p:cNvSpPr>
            <a:spLocks noGrp="1"/>
          </p:cNvSpPr>
          <p:nvPr>
            <p:ph idx="1"/>
          </p:nvPr>
        </p:nvSpPr>
        <p:spPr/>
        <p:txBody>
          <a:bodyPr/>
          <a:lstStyle/>
          <a:p>
            <a:r>
              <a:rPr lang="en-US" i="1" dirty="0" smtClean="0"/>
              <a:t>L</a:t>
            </a:r>
            <a:r>
              <a:rPr lang="en-US" dirty="0" smtClean="0"/>
              <a:t> has a positive dominant eigenvalue and an eigenvector with strictly positive entries. After some analysis, there results the Euler-</a:t>
            </a:r>
            <a:r>
              <a:rPr lang="en-US" dirty="0" err="1" smtClean="0"/>
              <a:t>Lotka</a:t>
            </a:r>
            <a:r>
              <a:rPr lang="en-US" dirty="0" smtClean="0"/>
              <a:t> equation</a:t>
            </a:r>
            <a:br>
              <a:rPr lang="en-US" dirty="0" smtClean="0"/>
            </a:br>
            <a:r>
              <a:rPr lang="en-US" dirty="0" smtClean="0"/>
              <a:t/>
            </a:r>
            <a:br>
              <a:rPr lang="en-US" dirty="0" smtClean="0"/>
            </a:br>
            <a:r>
              <a:rPr lang="en-US" dirty="0" smtClean="0"/>
              <a:t/>
            </a:r>
            <a:br>
              <a:rPr lang="en-US" dirty="0" smtClean="0"/>
            </a:br>
            <a:r>
              <a:rPr lang="en-US" dirty="0" smtClean="0"/>
              <a:t>where </a:t>
            </a:r>
            <a:r>
              <a:rPr lang="en-US" i="1" dirty="0" smtClean="0"/>
              <a:t>l</a:t>
            </a:r>
            <a:r>
              <a:rPr lang="en-US" i="1" baseline="-25000" dirty="0" smtClean="0"/>
              <a:t>1</a:t>
            </a:r>
            <a:r>
              <a:rPr lang="en-US" i="1" dirty="0" smtClean="0"/>
              <a:t> </a:t>
            </a:r>
            <a:r>
              <a:rPr lang="en-US" i="1" dirty="0"/>
              <a:t>=1</a:t>
            </a:r>
            <a:r>
              <a:rPr lang="en-US" dirty="0"/>
              <a:t> and </a:t>
            </a:r>
            <a:r>
              <a:rPr lang="en-US" i="1" dirty="0" err="1" smtClean="0"/>
              <a:t>l</a:t>
            </a:r>
            <a:r>
              <a:rPr lang="en-US" i="1" baseline="-25000" dirty="0" err="1" smtClean="0"/>
              <a:t>k</a:t>
            </a:r>
            <a:r>
              <a:rPr lang="en-US" i="1" dirty="0" smtClean="0"/>
              <a:t> </a:t>
            </a:r>
            <a:r>
              <a:rPr lang="en-US" i="1" dirty="0"/>
              <a:t>= </a:t>
            </a:r>
            <a:r>
              <a:rPr lang="en-US" i="1" dirty="0" smtClean="0"/>
              <a:t>p</a:t>
            </a:r>
            <a:r>
              <a:rPr lang="en-US" i="1" baseline="-25000" dirty="0" smtClean="0"/>
              <a:t>1</a:t>
            </a:r>
            <a:r>
              <a:rPr lang="en-US" i="1" dirty="0" smtClean="0"/>
              <a:t> p</a:t>
            </a:r>
            <a:r>
              <a:rPr lang="en-US" i="1" baseline="-25000" dirty="0" smtClean="0"/>
              <a:t>2</a:t>
            </a:r>
            <a:r>
              <a:rPr lang="en-US" i="1" dirty="0" smtClean="0"/>
              <a:t> </a:t>
            </a:r>
            <a:r>
              <a:rPr lang="en-US" i="1" dirty="0"/>
              <a:t>… </a:t>
            </a:r>
            <a:r>
              <a:rPr lang="en-US" i="1" dirty="0" smtClean="0"/>
              <a:t>p</a:t>
            </a:r>
            <a:r>
              <a:rPr lang="en-US" i="1" baseline="-25000" dirty="0" smtClean="0"/>
              <a:t>k-1</a:t>
            </a:r>
            <a:r>
              <a:rPr lang="en-US" dirty="0" smtClean="0"/>
              <a:t> for </a:t>
            </a:r>
            <a:r>
              <a:rPr lang="en-US" i="1" dirty="0" smtClean="0"/>
              <a:t>2 ≤</a:t>
            </a:r>
            <a:r>
              <a:rPr lang="en-US" i="1" dirty="0" smtClean="0">
                <a:sym typeface="Symbol" panose="05050102010706020507" pitchFamily="18" charset="2"/>
              </a:rPr>
              <a:t> k ≤ m</a:t>
            </a:r>
            <a:r>
              <a:rPr lang="en-US" dirty="0" smtClean="0">
                <a:sym typeface="Symbol" panose="05050102010706020507" pitchFamily="18" charset="2"/>
              </a:rPr>
              <a:t>. </a:t>
            </a:r>
            <a:r>
              <a:rPr lang="en-US" dirty="0"/>
              <a:t>The value </a:t>
            </a:r>
            <a:r>
              <a:rPr lang="en-US" i="1" dirty="0" err="1" smtClean="0"/>
              <a:t>l</a:t>
            </a:r>
            <a:r>
              <a:rPr lang="en-US" i="1" baseline="-25000" dirty="0" err="1" smtClean="0"/>
              <a:t>k</a:t>
            </a:r>
            <a:r>
              <a:rPr lang="en-US" dirty="0" smtClean="0"/>
              <a:t> </a:t>
            </a:r>
            <a:r>
              <a:rPr lang="en-US" dirty="0"/>
              <a:t>is the fraction of one year olds that survive to age </a:t>
            </a:r>
            <a:r>
              <a:rPr lang="en-US" i="1" dirty="0" smtClean="0"/>
              <a:t>k</a:t>
            </a:r>
            <a:r>
              <a:rPr lang="en-US" dirty="0" smtClean="0"/>
              <a:t>.</a:t>
            </a:r>
            <a:endParaRPr lang="en-US" i="1" dirty="0"/>
          </a:p>
        </p:txBody>
      </p:sp>
      <p:graphicFrame>
        <p:nvGraphicFramePr>
          <p:cNvPr id="5" name="Object 4"/>
          <p:cNvGraphicFramePr>
            <a:graphicFrameLocks noChangeAspect="1"/>
          </p:cNvGraphicFramePr>
          <p:nvPr>
            <p:extLst>
              <p:ext uri="{D42A27DB-BD31-4B8C-83A1-F6EECF244321}">
                <p14:modId xmlns:p14="http://schemas.microsoft.com/office/powerpoint/2010/main" val="723460580"/>
              </p:ext>
            </p:extLst>
          </p:nvPr>
        </p:nvGraphicFramePr>
        <p:xfrm>
          <a:off x="3276600" y="3505200"/>
          <a:ext cx="2107474" cy="838200"/>
        </p:xfrm>
        <a:graphic>
          <a:graphicData uri="http://schemas.openxmlformats.org/presentationml/2006/ole">
            <mc:AlternateContent xmlns:mc="http://schemas.openxmlformats.org/markup-compatibility/2006">
              <mc:Choice xmlns:v="urn:schemas-microsoft-com:vml" Requires="v">
                <p:oleObj spid="_x0000_s550994" name="Equation" r:id="rId3" imgW="1117600" imgH="444500" progId="Equation.DSMT4">
                  <p:embed/>
                </p:oleObj>
              </mc:Choice>
              <mc:Fallback>
                <p:oleObj name="Equation" r:id="rId3" imgW="1117600" imgH="444500" progId="Equation.DSMT4">
                  <p:embed/>
                  <p:pic>
                    <p:nvPicPr>
                      <p:cNvPr id="0" name=""/>
                      <p:cNvPicPr/>
                      <p:nvPr/>
                    </p:nvPicPr>
                    <p:blipFill>
                      <a:blip r:embed="rId4"/>
                      <a:stretch>
                        <a:fillRect/>
                      </a:stretch>
                    </p:blipFill>
                    <p:spPr>
                      <a:xfrm>
                        <a:off x="3276600" y="3505200"/>
                        <a:ext cx="2107474" cy="838200"/>
                      </a:xfrm>
                      <a:prstGeom prst="rect">
                        <a:avLst/>
                      </a:prstGeom>
                    </p:spPr>
                  </p:pic>
                </p:oleObj>
              </mc:Fallback>
            </mc:AlternateContent>
          </a:graphicData>
        </a:graphic>
      </p:graphicFrame>
    </p:spTree>
    <p:extLst>
      <p:ext uri="{BB962C8B-B14F-4D97-AF65-F5344CB8AC3E}">
        <p14:creationId xmlns:p14="http://schemas.microsoft.com/office/powerpoint/2010/main" val="196380610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The Leslie Model in Population Ecology</a:t>
            </a:r>
          </a:p>
        </p:txBody>
      </p:sp>
      <p:sp>
        <p:nvSpPr>
          <p:cNvPr id="3" name="Content Placeholder 2"/>
          <p:cNvSpPr>
            <a:spLocks noGrp="1"/>
          </p:cNvSpPr>
          <p:nvPr>
            <p:ph idx="1"/>
          </p:nvPr>
        </p:nvSpPr>
        <p:spPr/>
        <p:txBody>
          <a:bodyPr/>
          <a:lstStyle/>
          <a:p>
            <a:r>
              <a:rPr lang="en-US" dirty="0" smtClean="0"/>
              <a:t>Using the Euler-</a:t>
            </a:r>
            <a:r>
              <a:rPr lang="en-US" dirty="0" err="1" smtClean="0"/>
              <a:t>Lotka</a:t>
            </a:r>
            <a:r>
              <a:rPr lang="en-US" dirty="0" smtClean="0"/>
              <a:t> equation and assuming that </a:t>
            </a:r>
            <a:r>
              <a:rPr lang="en-US" i="1" dirty="0" smtClean="0"/>
              <a:t>L</a:t>
            </a:r>
            <a:r>
              <a:rPr lang="en-US" dirty="0" smtClean="0"/>
              <a:t> has</a:t>
            </a:r>
            <a:r>
              <a:rPr lang="en-US" i="1" dirty="0" smtClean="0"/>
              <a:t> m</a:t>
            </a:r>
            <a:r>
              <a:rPr lang="en-US" dirty="0" smtClean="0"/>
              <a:t> distinct eigenvalues, it follows that</a:t>
            </a:r>
            <a:br>
              <a:rPr lang="en-US" dirty="0" smtClean="0"/>
            </a:br>
            <a:r>
              <a:rPr lang="en-US" dirty="0" smtClean="0"/>
              <a:t/>
            </a:r>
            <a:br>
              <a:rPr lang="en-US" dirty="0" smtClean="0"/>
            </a:br>
            <a:r>
              <a:rPr lang="en-US" dirty="0" smtClean="0"/>
              <a:t>where </a:t>
            </a:r>
            <a:r>
              <a:rPr lang="en-US" i="1" dirty="0" smtClean="0"/>
              <a:t>λ</a:t>
            </a:r>
            <a:r>
              <a:rPr lang="en-US" i="1" baseline="-25000" dirty="0" smtClean="0"/>
              <a:t>1</a:t>
            </a:r>
            <a:r>
              <a:rPr lang="en-US" dirty="0" smtClean="0">
                <a:sym typeface="Symbol" panose="05050102010706020507" pitchFamily="18" charset="2"/>
              </a:rPr>
              <a:t> is the dominant eigenvalue with associated eigenvector </a:t>
            </a:r>
            <a:r>
              <a:rPr lang="en-US" i="1" dirty="0" smtClean="0">
                <a:sym typeface="Symbol" panose="05050102010706020507" pitchFamily="18" charset="2"/>
              </a:rPr>
              <a:t>u</a:t>
            </a:r>
            <a:r>
              <a:rPr lang="en-US" i="1" baseline="-25000" dirty="0" smtClean="0">
                <a:sym typeface="Symbol" panose="05050102010706020507" pitchFamily="18" charset="2"/>
              </a:rPr>
              <a:t>1</a:t>
            </a:r>
            <a:r>
              <a:rPr lang="en-US" dirty="0" smtClean="0">
                <a:sym typeface="Symbol" panose="05050102010706020507" pitchFamily="18" charset="2"/>
              </a:rPr>
              <a:t>, and </a:t>
            </a:r>
            <a:r>
              <a:rPr lang="en-US" i="1" dirty="0" smtClean="0">
                <a:sym typeface="Symbol" panose="05050102010706020507" pitchFamily="18" charset="2"/>
              </a:rPr>
              <a:t>c(t)</a:t>
            </a:r>
            <a:r>
              <a:rPr lang="en-US" dirty="0" smtClean="0">
                <a:sym typeface="Symbol" panose="05050102010706020507" pitchFamily="18" charset="2"/>
              </a:rPr>
              <a:t> is a vector that varies with </a:t>
            </a:r>
            <a:r>
              <a:rPr lang="en-US" i="1" dirty="0" smtClean="0">
                <a:sym typeface="Symbol" panose="05050102010706020507" pitchFamily="18" charset="2"/>
              </a:rPr>
              <a:t>t</a:t>
            </a:r>
            <a:r>
              <a:rPr lang="en-US" dirty="0" smtClean="0">
                <a:sym typeface="Symbol" panose="05050102010706020507" pitchFamily="18" charset="2"/>
              </a:rPr>
              <a:t>.</a:t>
            </a:r>
          </a:p>
          <a:p>
            <a:endParaRPr lang="en-US" dirty="0"/>
          </a:p>
        </p:txBody>
      </p:sp>
      <p:graphicFrame>
        <p:nvGraphicFramePr>
          <p:cNvPr id="5" name="Object 4"/>
          <p:cNvGraphicFramePr>
            <a:graphicFrameLocks noChangeAspect="1"/>
          </p:cNvGraphicFramePr>
          <p:nvPr>
            <p:extLst>
              <p:ext uri="{D42A27DB-BD31-4B8C-83A1-F6EECF244321}">
                <p14:modId xmlns:p14="http://schemas.microsoft.com/office/powerpoint/2010/main" val="1309901934"/>
              </p:ext>
            </p:extLst>
          </p:nvPr>
        </p:nvGraphicFramePr>
        <p:xfrm>
          <a:off x="2895600" y="2895600"/>
          <a:ext cx="2807368" cy="533400"/>
        </p:xfrm>
        <a:graphic>
          <a:graphicData uri="http://schemas.openxmlformats.org/presentationml/2006/ole">
            <mc:AlternateContent xmlns:mc="http://schemas.openxmlformats.org/markup-compatibility/2006">
              <mc:Choice xmlns:v="urn:schemas-microsoft-com:vml" Requires="v">
                <p:oleObj spid="_x0000_s552017" name="Equation" r:id="rId3" imgW="1270000" imgH="241300" progId="Equation.DSMT4">
                  <p:embed/>
                </p:oleObj>
              </mc:Choice>
              <mc:Fallback>
                <p:oleObj name="Equation" r:id="rId3" imgW="1270000" imgH="241300" progId="Equation.DSMT4">
                  <p:embed/>
                  <p:pic>
                    <p:nvPicPr>
                      <p:cNvPr id="0" name=""/>
                      <p:cNvPicPr/>
                      <p:nvPr/>
                    </p:nvPicPr>
                    <p:blipFill>
                      <a:blip r:embed="rId4"/>
                      <a:stretch>
                        <a:fillRect/>
                      </a:stretch>
                    </p:blipFill>
                    <p:spPr>
                      <a:xfrm>
                        <a:off x="2895600" y="2895600"/>
                        <a:ext cx="2807368" cy="533400"/>
                      </a:xfrm>
                      <a:prstGeom prst="rect">
                        <a:avLst/>
                      </a:prstGeom>
                    </p:spPr>
                  </p:pic>
                </p:oleObj>
              </mc:Fallback>
            </mc:AlternateContent>
          </a:graphicData>
        </a:graphic>
      </p:graphicFrame>
    </p:spTree>
    <p:extLst>
      <p:ext uri="{BB962C8B-B14F-4D97-AF65-F5344CB8AC3E}">
        <p14:creationId xmlns:p14="http://schemas.microsoft.com/office/powerpoint/2010/main" val="86574624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The Leslie Model in Population Ecology</a:t>
            </a:r>
          </a:p>
        </p:txBody>
      </p:sp>
      <p:sp>
        <p:nvSpPr>
          <p:cNvPr id="3" name="Content Placeholder 2"/>
          <p:cNvSpPr>
            <a:spLocks noGrp="1"/>
          </p:cNvSpPr>
          <p:nvPr>
            <p:ph idx="1"/>
          </p:nvPr>
        </p:nvSpPr>
        <p:spPr/>
        <p:txBody>
          <a:bodyPr/>
          <a:lstStyle/>
          <a:p>
            <a:r>
              <a:rPr lang="en-US" dirty="0" smtClean="0"/>
              <a:t>As </a:t>
            </a:r>
            <a:r>
              <a:rPr lang="en-US" dirty="0"/>
              <a:t>time increases, the age distribution vector tends to a scalar multiple of the eigenvector associated with the largest eigenvalue of the Leslie matrix. In other words, at equilibrium the proportion of individuals belonging to each age class will remain constant, and the number of individuals will increase by </a:t>
            </a:r>
            <a:r>
              <a:rPr lang="en-US" i="1" dirty="0" err="1" smtClean="0"/>
              <a:t>λ</a:t>
            </a:r>
            <a:r>
              <a:rPr lang="en-US" i="1" baseline="-25000" dirty="0" err="1" smtClean="0"/>
              <a:t>1</a:t>
            </a:r>
            <a:r>
              <a:rPr lang="en-US" dirty="0" smtClean="0"/>
              <a:t> </a:t>
            </a:r>
            <a:r>
              <a:rPr lang="en-US" dirty="0"/>
              <a:t>times each period</a:t>
            </a:r>
            <a:r>
              <a:rPr lang="en-US" dirty="0" smtClean="0"/>
              <a:t>.</a:t>
            </a:r>
            <a:endParaRPr lang="en-US" dirty="0"/>
          </a:p>
        </p:txBody>
      </p:sp>
    </p:spTree>
    <p:extLst>
      <p:ext uri="{BB962C8B-B14F-4D97-AF65-F5344CB8AC3E}">
        <p14:creationId xmlns:p14="http://schemas.microsoft.com/office/powerpoint/2010/main" val="216249633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The Leslie Model in Population Ecology</a:t>
            </a:r>
          </a:p>
        </p:txBody>
      </p:sp>
      <p:sp>
        <p:nvSpPr>
          <p:cNvPr id="3" name="Content Placeholder 2"/>
          <p:cNvSpPr>
            <a:spLocks noGrp="1"/>
          </p:cNvSpPr>
          <p:nvPr>
            <p:ph idx="1"/>
          </p:nvPr>
        </p:nvSpPr>
        <p:spPr/>
        <p:txBody>
          <a:bodyPr/>
          <a:lstStyle/>
          <a:p>
            <a:r>
              <a:rPr lang="en-US" dirty="0" smtClean="0"/>
              <a:t>Let                   so that </a:t>
            </a:r>
            <a:r>
              <a:rPr lang="en-US" dirty="0"/>
              <a:t>components of </a:t>
            </a:r>
            <a:r>
              <a:rPr lang="en-US" i="1" dirty="0" smtClean="0"/>
              <a:t>u</a:t>
            </a:r>
            <a:r>
              <a:rPr lang="en-US" i="1" baseline="-25000" dirty="0" smtClean="0"/>
              <a:t>1</a:t>
            </a:r>
            <a:r>
              <a:rPr lang="en-US" dirty="0" smtClean="0"/>
              <a:t> have</a:t>
            </a:r>
            <a:br>
              <a:rPr lang="en-US" dirty="0" smtClean="0"/>
            </a:br>
            <a:r>
              <a:rPr lang="en-US" dirty="0" smtClean="0"/>
              <a:t/>
            </a:r>
            <a:br>
              <a:rPr lang="en-US" dirty="0" smtClean="0"/>
            </a:br>
            <a:r>
              <a:rPr lang="en-US" dirty="0" smtClean="0"/>
              <a:t> </a:t>
            </a:r>
            <a:r>
              <a:rPr lang="en-US" dirty="0"/>
              <a:t>the same relative proportions as those in the original eigenvector, and they determine the percentage of females in each age class after an extended period of time. </a:t>
            </a:r>
          </a:p>
        </p:txBody>
      </p:sp>
      <p:graphicFrame>
        <p:nvGraphicFramePr>
          <p:cNvPr id="6" name="Object 5"/>
          <p:cNvGraphicFramePr>
            <a:graphicFrameLocks noChangeAspect="1"/>
          </p:cNvGraphicFramePr>
          <p:nvPr>
            <p:extLst>
              <p:ext uri="{D42A27DB-BD31-4B8C-83A1-F6EECF244321}">
                <p14:modId xmlns:p14="http://schemas.microsoft.com/office/powerpoint/2010/main" val="3237670035"/>
              </p:ext>
            </p:extLst>
          </p:nvPr>
        </p:nvGraphicFramePr>
        <p:xfrm>
          <a:off x="1524000" y="1295400"/>
          <a:ext cx="1447800" cy="1314450"/>
        </p:xfrm>
        <a:graphic>
          <a:graphicData uri="http://schemas.openxmlformats.org/presentationml/2006/ole">
            <mc:AlternateContent xmlns:mc="http://schemas.openxmlformats.org/markup-compatibility/2006">
              <mc:Choice xmlns:v="urn:schemas-microsoft-com:vml" Requires="v">
                <p:oleObj spid="_x0000_s553041" name="Equation" r:id="rId3" imgW="965200" imgH="876300" progId="Equation.DSMT4">
                  <p:embed/>
                </p:oleObj>
              </mc:Choice>
              <mc:Fallback>
                <p:oleObj name="Equation" r:id="rId3" imgW="965200" imgH="876300" progId="Equation.DSMT4">
                  <p:embed/>
                  <p:pic>
                    <p:nvPicPr>
                      <p:cNvPr id="0" name=""/>
                      <p:cNvPicPr/>
                      <p:nvPr/>
                    </p:nvPicPr>
                    <p:blipFill>
                      <a:blip r:embed="rId4"/>
                      <a:stretch>
                        <a:fillRect/>
                      </a:stretch>
                    </p:blipFill>
                    <p:spPr>
                      <a:xfrm>
                        <a:off x="1524000" y="1295400"/>
                        <a:ext cx="1447800" cy="1314450"/>
                      </a:xfrm>
                      <a:prstGeom prst="rect">
                        <a:avLst/>
                      </a:prstGeom>
                    </p:spPr>
                  </p:pic>
                </p:oleObj>
              </mc:Fallback>
            </mc:AlternateContent>
          </a:graphicData>
        </a:graphic>
      </p:graphicFrame>
    </p:spTree>
    <p:extLst>
      <p:ext uri="{BB962C8B-B14F-4D97-AF65-F5344CB8AC3E}">
        <p14:creationId xmlns:p14="http://schemas.microsoft.com/office/powerpoint/2010/main" val="16917565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4836" y="-20744"/>
            <a:ext cx="8229600" cy="1143000"/>
          </a:xfrm>
        </p:spPr>
        <p:txBody>
          <a:bodyPr/>
          <a:lstStyle/>
          <a:p>
            <a:r>
              <a:rPr lang="en-US" dirty="0" smtClean="0"/>
              <a:t>Example 2</a:t>
            </a:r>
            <a:endParaRPr lang="en-US" dirty="0"/>
          </a:p>
        </p:txBody>
      </p:sp>
      <p:pic>
        <p:nvPicPr>
          <p:cNvPr id="4" name="Picture 3"/>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304800" y="990600"/>
            <a:ext cx="8720328" cy="4230624"/>
          </a:xfrm>
          <a:prstGeom prst="rect">
            <a:avLst/>
          </a:prstGeom>
        </p:spPr>
      </p:pic>
    </p:spTree>
    <p:extLst>
      <p:ext uri="{BB962C8B-B14F-4D97-AF65-F5344CB8AC3E}">
        <p14:creationId xmlns:p14="http://schemas.microsoft.com/office/powerpoint/2010/main" val="290492401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2</a:t>
            </a:r>
            <a:endParaRPr lang="en-US" dirty="0"/>
          </a:p>
        </p:txBody>
      </p:sp>
      <p:sp>
        <p:nvSpPr>
          <p:cNvPr id="3" name="Content Placeholder 2"/>
          <p:cNvSpPr>
            <a:spLocks noGrp="1"/>
          </p:cNvSpPr>
          <p:nvPr>
            <p:ph idx="1"/>
          </p:nvPr>
        </p:nvSpPr>
        <p:spPr/>
        <p:txBody>
          <a:bodyPr/>
          <a:lstStyle/>
          <a:p>
            <a:r>
              <a:rPr lang="en-US" dirty="0" smtClean="0"/>
              <a:t>Using MATLAB, the dominant eigenvalue is</a:t>
            </a:r>
            <a:br>
              <a:rPr lang="en-US" dirty="0" smtClean="0"/>
            </a:br>
            <a:r>
              <a:rPr lang="en-US" dirty="0" smtClean="0"/>
              <a:t>λ</a:t>
            </a:r>
            <a:r>
              <a:rPr lang="en-US" baseline="-25000" dirty="0" smtClean="0"/>
              <a:t>1</a:t>
            </a:r>
            <a:r>
              <a:rPr lang="en-US" dirty="0" smtClean="0">
                <a:sym typeface="Symbol" panose="05050102010706020507" pitchFamily="18" charset="2"/>
              </a:rPr>
              <a:t> = 2.0091, and</a:t>
            </a:r>
            <a:br>
              <a:rPr lang="en-US" dirty="0" smtClean="0">
                <a:sym typeface="Symbol" panose="05050102010706020507" pitchFamily="18" charset="2"/>
              </a:rPr>
            </a:br>
            <a:r>
              <a:rPr lang="en-US" dirty="0" smtClean="0">
                <a:sym typeface="Symbol" panose="05050102010706020507" pitchFamily="18" charset="2"/>
              </a:rPr>
              <a:t/>
            </a:r>
            <a:br>
              <a:rPr lang="en-US" dirty="0" smtClean="0">
                <a:sym typeface="Symbol" panose="05050102010706020507" pitchFamily="18" charset="2"/>
              </a:rPr>
            </a:br>
            <a:r>
              <a:rPr lang="en-US" dirty="0" smtClean="0">
                <a:sym typeface="Symbol" panose="05050102010706020507" pitchFamily="18" charset="2"/>
              </a:rPr>
              <a:t/>
            </a:r>
            <a:br>
              <a:rPr lang="en-US" dirty="0" smtClean="0">
                <a:sym typeface="Symbol" panose="05050102010706020507" pitchFamily="18" charset="2"/>
              </a:rPr>
            </a:br>
            <a:r>
              <a:rPr lang="en-US" dirty="0" smtClean="0"/>
              <a:t>The </a:t>
            </a:r>
            <a:r>
              <a:rPr lang="en-US" dirty="0"/>
              <a:t>number of individuals at equilibrium will increase by 2.0091 each time period. The percentage of females in each age class after an extended period of time is given by the components of </a:t>
            </a:r>
            <a:r>
              <a:rPr lang="en-US" i="1" dirty="0" err="1"/>
              <a:t>u</a:t>
            </a:r>
            <a:r>
              <a:rPr lang="en-US" i="1" baseline="-25000" dirty="0" err="1"/>
              <a:t>1</a:t>
            </a:r>
            <a:r>
              <a:rPr lang="en-US" dirty="0"/>
              <a:t>.</a:t>
            </a:r>
          </a:p>
          <a:p>
            <a:endParaRPr lang="en-US" dirty="0"/>
          </a:p>
        </p:txBody>
      </p:sp>
      <p:graphicFrame>
        <p:nvGraphicFramePr>
          <p:cNvPr id="6" name="Object 5"/>
          <p:cNvGraphicFramePr>
            <a:graphicFrameLocks noChangeAspect="1"/>
          </p:cNvGraphicFramePr>
          <p:nvPr>
            <p:extLst>
              <p:ext uri="{D42A27DB-BD31-4B8C-83A1-F6EECF244321}">
                <p14:modId xmlns:p14="http://schemas.microsoft.com/office/powerpoint/2010/main" val="2186898148"/>
              </p:ext>
            </p:extLst>
          </p:nvPr>
        </p:nvGraphicFramePr>
        <p:xfrm>
          <a:off x="3733800" y="2438400"/>
          <a:ext cx="1497012" cy="1150938"/>
        </p:xfrm>
        <a:graphic>
          <a:graphicData uri="http://schemas.openxmlformats.org/presentationml/2006/ole">
            <mc:AlternateContent xmlns:mc="http://schemas.openxmlformats.org/markup-compatibility/2006">
              <mc:Choice xmlns:v="urn:schemas-microsoft-com:vml" Requires="v">
                <p:oleObj spid="_x0000_s554064" name="Equation" r:id="rId3" imgW="1155700" imgH="889000" progId="Equation.DSMT4">
                  <p:embed/>
                </p:oleObj>
              </mc:Choice>
              <mc:Fallback>
                <p:oleObj name="Equation" r:id="rId3" imgW="1155700" imgH="889000" progId="Equation.DSMT4">
                  <p:embed/>
                  <p:pic>
                    <p:nvPicPr>
                      <p:cNvPr id="0" name=""/>
                      <p:cNvPicPr/>
                      <p:nvPr/>
                    </p:nvPicPr>
                    <p:blipFill>
                      <a:blip r:embed="rId4"/>
                      <a:stretch>
                        <a:fillRect/>
                      </a:stretch>
                    </p:blipFill>
                    <p:spPr>
                      <a:xfrm>
                        <a:off x="3733800" y="2438400"/>
                        <a:ext cx="1497012" cy="1150938"/>
                      </a:xfrm>
                      <a:prstGeom prst="rect">
                        <a:avLst/>
                      </a:prstGeom>
                    </p:spPr>
                  </p:pic>
                </p:oleObj>
              </mc:Fallback>
            </mc:AlternateContent>
          </a:graphicData>
        </a:graphic>
      </p:graphicFrame>
    </p:spTree>
    <p:extLst>
      <p:ext uri="{BB962C8B-B14F-4D97-AF65-F5344CB8AC3E}">
        <p14:creationId xmlns:p14="http://schemas.microsoft.com/office/powerpoint/2010/main" val="15379881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2</a:t>
            </a:r>
            <a:endParaRPr lang="en-US"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14400" y="1295400"/>
            <a:ext cx="6553200" cy="4923692"/>
          </a:xfrm>
          <a:prstGeom prst="rect">
            <a:avLst/>
          </a:prstGeom>
        </p:spPr>
      </p:pic>
    </p:spTree>
    <p:extLst>
      <p:ext uri="{BB962C8B-B14F-4D97-AF65-F5344CB8AC3E}">
        <p14:creationId xmlns:p14="http://schemas.microsoft.com/office/powerpoint/2010/main" val="221551168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3" name="Content Placeholder 2"/>
          <p:cNvSpPr>
            <a:spLocks noGrp="1"/>
          </p:cNvSpPr>
          <p:nvPr>
            <p:ph idx="1"/>
          </p:nvPr>
        </p:nvSpPr>
        <p:spPr>
          <a:xfrm>
            <a:off x="457200" y="1600200"/>
            <a:ext cx="8610600" cy="4525963"/>
          </a:xfrm>
        </p:spPr>
        <p:txBody>
          <a:bodyPr>
            <a:normAutofit lnSpcReduction="10000"/>
          </a:bodyPr>
          <a:lstStyle/>
          <a:p>
            <a:r>
              <a:rPr lang="en-US" dirty="0" smtClean="0"/>
              <a:t>Under the right conditions, if λ</a:t>
            </a:r>
            <a:r>
              <a:rPr lang="en-US" baseline="-25000" dirty="0" smtClean="0"/>
              <a:t>1</a:t>
            </a:r>
            <a:r>
              <a:rPr lang="en-US" dirty="0" smtClean="0"/>
              <a:t> </a:t>
            </a:r>
            <a:r>
              <a:rPr lang="en-US" dirty="0" smtClean="0">
                <a:sym typeface="Symbol" panose="05050102010706020507" pitchFamily="18" charset="2"/>
              </a:rPr>
              <a:t>is the dominant eigenvalue                             </a:t>
            </a:r>
            <a:r>
              <a:rPr lang="en-US" dirty="0" smtClean="0"/>
              <a:t>successive powers of </a:t>
            </a:r>
            <a:r>
              <a:rPr lang="en-US" i="1" dirty="0" smtClean="0"/>
              <a:t>A</a:t>
            </a:r>
            <a:r>
              <a:rPr lang="en-US" dirty="0" smtClean="0"/>
              <a:t> can be used to </a:t>
            </a:r>
            <a:r>
              <a:rPr lang="en-US" dirty="0"/>
              <a:t>approximate λ</a:t>
            </a:r>
            <a:r>
              <a:rPr lang="en-US" baseline="-25000" dirty="0"/>
              <a:t>1</a:t>
            </a:r>
            <a:r>
              <a:rPr lang="en-US" dirty="0" smtClean="0">
                <a:sym typeface="Symbol" panose="05050102010706020507" pitchFamily="18" charset="2"/>
              </a:rPr>
              <a:t>. Similarly, if </a:t>
            </a:r>
            <a:r>
              <a:rPr lang="en-US" i="1" dirty="0" smtClean="0">
                <a:sym typeface="Symbol" panose="05050102010706020507" pitchFamily="18" charset="2"/>
              </a:rPr>
              <a:t>A</a:t>
            </a:r>
            <a:r>
              <a:rPr lang="en-US" dirty="0" smtClean="0">
                <a:sym typeface="Symbol" panose="05050102010706020507" pitchFamily="18" charset="2"/>
              </a:rPr>
              <a:t> is nonsingular, successive powers of </a:t>
            </a:r>
            <a:r>
              <a:rPr lang="en-US" i="1" dirty="0" smtClean="0">
                <a:sym typeface="Symbol" panose="05050102010706020507" pitchFamily="18" charset="2"/>
              </a:rPr>
              <a:t>A</a:t>
            </a:r>
            <a:r>
              <a:rPr lang="en-US" i="1" baseline="30000" dirty="0" smtClean="0">
                <a:sym typeface="Symbol" panose="05050102010706020507" pitchFamily="18" charset="2"/>
              </a:rPr>
              <a:t>-1</a:t>
            </a:r>
            <a:r>
              <a:rPr lang="en-US" dirty="0" smtClean="0">
                <a:sym typeface="Symbol" panose="05050102010706020507" pitchFamily="18" charset="2"/>
              </a:rPr>
              <a:t> will compute </a:t>
            </a:r>
            <a:r>
              <a:rPr lang="en-US" dirty="0" err="1" smtClean="0"/>
              <a:t>λ</a:t>
            </a:r>
            <a:r>
              <a:rPr lang="en-US" baseline="-25000" dirty="0" err="1" smtClean="0"/>
              <a:t>n</a:t>
            </a:r>
            <a:r>
              <a:rPr lang="en-US" dirty="0" smtClean="0">
                <a:sym typeface="Symbol" panose="05050102010706020507" pitchFamily="18" charset="2"/>
              </a:rPr>
              <a:t>.</a:t>
            </a:r>
          </a:p>
          <a:p>
            <a:r>
              <a:rPr lang="en-US" dirty="0"/>
              <a:t>Application of the </a:t>
            </a:r>
            <a:r>
              <a:rPr lang="en-US" dirty="0" err="1"/>
              <a:t>QR</a:t>
            </a:r>
            <a:r>
              <a:rPr lang="en-US" dirty="0"/>
              <a:t> decomposition is the most commonly used method for computing eigenvalues</a:t>
            </a:r>
            <a:r>
              <a:rPr lang="en-US" dirty="0" smtClean="0"/>
              <a:t>. We will discuss four algorithms for computing eigenvalues and eigenvectors.</a:t>
            </a:r>
            <a:endParaRPr lang="en-US" dirty="0"/>
          </a:p>
        </p:txBody>
      </p:sp>
      <p:graphicFrame>
        <p:nvGraphicFramePr>
          <p:cNvPr id="4" name="Object 3"/>
          <p:cNvGraphicFramePr>
            <a:graphicFrameLocks noChangeAspect="1"/>
          </p:cNvGraphicFramePr>
          <p:nvPr>
            <p:extLst>
              <p:ext uri="{D42A27DB-BD31-4B8C-83A1-F6EECF244321}">
                <p14:modId xmlns:p14="http://schemas.microsoft.com/office/powerpoint/2010/main" val="1641066392"/>
              </p:ext>
            </p:extLst>
          </p:nvPr>
        </p:nvGraphicFramePr>
        <p:xfrm>
          <a:off x="2733722" y="2133600"/>
          <a:ext cx="2571750" cy="400050"/>
        </p:xfrm>
        <a:graphic>
          <a:graphicData uri="http://schemas.openxmlformats.org/presentationml/2006/ole">
            <mc:AlternateContent xmlns:mc="http://schemas.openxmlformats.org/markup-compatibility/2006">
              <mc:Choice xmlns:v="urn:schemas-microsoft-com:vml" Requires="v">
                <p:oleObj spid="_x0000_s599044" name="Equation" r:id="rId3" imgW="1714500" imgH="266700" progId="Equation.DSMT4">
                  <p:embed/>
                </p:oleObj>
              </mc:Choice>
              <mc:Fallback>
                <p:oleObj name="Equation" r:id="rId3" imgW="1714500" imgH="266700" progId="Equation.DSMT4">
                  <p:embed/>
                  <p:pic>
                    <p:nvPicPr>
                      <p:cNvPr id="0" name=""/>
                      <p:cNvPicPr/>
                      <p:nvPr/>
                    </p:nvPicPr>
                    <p:blipFill>
                      <a:blip r:embed="rId4"/>
                      <a:stretch>
                        <a:fillRect/>
                      </a:stretch>
                    </p:blipFill>
                    <p:spPr>
                      <a:xfrm>
                        <a:off x="2733722" y="2133600"/>
                        <a:ext cx="2571750" cy="400050"/>
                      </a:xfrm>
                      <a:prstGeom prst="rect">
                        <a:avLst/>
                      </a:prstGeom>
                    </p:spPr>
                  </p:pic>
                </p:oleObj>
              </mc:Fallback>
            </mc:AlternateContent>
          </a:graphicData>
        </a:graphic>
      </p:graphicFrame>
    </p:spTree>
    <p:extLst>
      <p:ext uri="{BB962C8B-B14F-4D97-AF65-F5344CB8AC3E}">
        <p14:creationId xmlns:p14="http://schemas.microsoft.com/office/powerpoint/2010/main" val="404353679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Buckling </a:t>
            </a:r>
            <a:r>
              <a:rPr lang="en-US" dirty="0"/>
              <a:t>of a Column</a:t>
            </a:r>
          </a:p>
        </p:txBody>
      </p:sp>
      <p:sp>
        <p:nvSpPr>
          <p:cNvPr id="3" name="Content Placeholder 2"/>
          <p:cNvSpPr>
            <a:spLocks noGrp="1"/>
          </p:cNvSpPr>
          <p:nvPr>
            <p:ph idx="1"/>
          </p:nvPr>
        </p:nvSpPr>
        <p:spPr>
          <a:xfrm>
            <a:off x="457200" y="1524000"/>
            <a:ext cx="8229600" cy="4525963"/>
          </a:xfrm>
        </p:spPr>
        <p:txBody>
          <a:bodyPr>
            <a:normAutofit lnSpcReduction="10000"/>
          </a:bodyPr>
          <a:lstStyle/>
          <a:p>
            <a:r>
              <a:rPr lang="en-US" dirty="0"/>
              <a:t>Apply a compressive axial force, or load, </a:t>
            </a:r>
            <a:r>
              <a:rPr lang="en-US" i="1" dirty="0" smtClean="0"/>
              <a:t>P</a:t>
            </a:r>
            <a:r>
              <a:rPr lang="en-US" dirty="0" smtClean="0"/>
              <a:t>, to </a:t>
            </a:r>
            <a:r>
              <a:rPr lang="en-US" dirty="0"/>
              <a:t>the top of a vertical thin elastic column of uniform cross section having length </a:t>
            </a:r>
            <a:r>
              <a:rPr lang="en-US" i="1" dirty="0" smtClean="0"/>
              <a:t>L</a:t>
            </a:r>
            <a:r>
              <a:rPr lang="en-US" dirty="0" smtClean="0"/>
              <a:t>. The </a:t>
            </a:r>
            <a:r>
              <a:rPr lang="en-US" dirty="0"/>
              <a:t>column will buckle, and the deflection </a:t>
            </a:r>
            <a:r>
              <a:rPr lang="en-US" i="1" dirty="0"/>
              <a:t>y(x)</a:t>
            </a:r>
            <a:r>
              <a:rPr lang="en-US" dirty="0"/>
              <a:t> satisfies the differential </a:t>
            </a:r>
            <a:r>
              <a:rPr lang="en-US" dirty="0" smtClean="0"/>
              <a:t>equation</a:t>
            </a:r>
            <a:br>
              <a:rPr lang="en-US" dirty="0" smtClean="0"/>
            </a:br>
            <a:r>
              <a:rPr lang="en-US" dirty="0" smtClean="0"/>
              <a:t/>
            </a:r>
            <a:br>
              <a:rPr lang="en-US" dirty="0" smtClean="0"/>
            </a:br>
            <a:r>
              <a:rPr lang="en-US" dirty="0" smtClean="0"/>
              <a:t/>
            </a:r>
            <a:br>
              <a:rPr lang="en-US" dirty="0" smtClean="0"/>
            </a:br>
            <a:r>
              <a:rPr lang="en-US" dirty="0" smtClean="0"/>
              <a:t>where </a:t>
            </a:r>
            <a:r>
              <a:rPr lang="en-US" i="1" dirty="0"/>
              <a:t>E</a:t>
            </a:r>
            <a:r>
              <a:rPr lang="en-US" dirty="0"/>
              <a:t> is Young's modulus of elasticity and </a:t>
            </a:r>
            <a:r>
              <a:rPr lang="en-US" i="1" dirty="0"/>
              <a:t>I</a:t>
            </a:r>
            <a:r>
              <a:rPr lang="en-US" dirty="0"/>
              <a:t> is the area moment of inertia of </a:t>
            </a:r>
            <a:r>
              <a:rPr lang="en-US" dirty="0" smtClean="0"/>
              <a:t>the column </a:t>
            </a:r>
            <a:r>
              <a:rPr lang="en-US" dirty="0"/>
              <a:t>cross section. </a:t>
            </a:r>
          </a:p>
        </p:txBody>
      </p:sp>
      <p:graphicFrame>
        <p:nvGraphicFramePr>
          <p:cNvPr id="6" name="Object 5"/>
          <p:cNvGraphicFramePr>
            <a:graphicFrameLocks noChangeAspect="1"/>
          </p:cNvGraphicFramePr>
          <p:nvPr>
            <p:extLst>
              <p:ext uri="{D42A27DB-BD31-4B8C-83A1-F6EECF244321}">
                <p14:modId xmlns:p14="http://schemas.microsoft.com/office/powerpoint/2010/main" val="1568920898"/>
              </p:ext>
            </p:extLst>
          </p:nvPr>
        </p:nvGraphicFramePr>
        <p:xfrm>
          <a:off x="3581400" y="3962400"/>
          <a:ext cx="1311564" cy="609600"/>
        </p:xfrm>
        <a:graphic>
          <a:graphicData uri="http://schemas.openxmlformats.org/presentationml/2006/ole">
            <mc:AlternateContent xmlns:mc="http://schemas.openxmlformats.org/markup-compatibility/2006">
              <mc:Choice xmlns:v="urn:schemas-microsoft-com:vml" Requires="v">
                <p:oleObj spid="_x0000_s557128" name="Equation" r:id="rId3" imgW="901700" imgH="419100" progId="Equation.DSMT4">
                  <p:embed/>
                </p:oleObj>
              </mc:Choice>
              <mc:Fallback>
                <p:oleObj name="Equation" r:id="rId3" imgW="901700" imgH="419100" progId="Equation.DSMT4">
                  <p:embed/>
                  <p:pic>
                    <p:nvPicPr>
                      <p:cNvPr id="0" name=""/>
                      <p:cNvPicPr/>
                      <p:nvPr/>
                    </p:nvPicPr>
                    <p:blipFill>
                      <a:blip r:embed="rId4"/>
                      <a:stretch>
                        <a:fillRect/>
                      </a:stretch>
                    </p:blipFill>
                    <p:spPr>
                      <a:xfrm>
                        <a:off x="3581400" y="3962400"/>
                        <a:ext cx="1311564" cy="609600"/>
                      </a:xfrm>
                      <a:prstGeom prst="rect">
                        <a:avLst/>
                      </a:prstGeom>
                    </p:spPr>
                  </p:pic>
                </p:oleObj>
              </mc:Fallback>
            </mc:AlternateContent>
          </a:graphicData>
        </a:graphic>
      </p:graphicFrame>
    </p:spTree>
    <p:extLst>
      <p:ext uri="{BB962C8B-B14F-4D97-AF65-F5344CB8AC3E}">
        <p14:creationId xmlns:p14="http://schemas.microsoft.com/office/powerpoint/2010/main" val="365718984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a:t>Buckling of a Column</a:t>
            </a:r>
          </a:p>
        </p:txBody>
      </p:sp>
      <p:sp>
        <p:nvSpPr>
          <p:cNvPr id="3" name="Content Placeholder 2"/>
          <p:cNvSpPr>
            <a:spLocks noGrp="1"/>
          </p:cNvSpPr>
          <p:nvPr>
            <p:ph idx="1"/>
          </p:nvPr>
        </p:nvSpPr>
        <p:spPr>
          <a:xfrm>
            <a:off x="457200" y="914400"/>
            <a:ext cx="8229600" cy="4525963"/>
          </a:xfrm>
        </p:spPr>
        <p:txBody>
          <a:bodyPr>
            <a:normAutofit fontScale="92500" lnSpcReduction="20000"/>
          </a:bodyPr>
          <a:lstStyle/>
          <a:p>
            <a:r>
              <a:rPr lang="en-US" dirty="0"/>
              <a:t>Assume that the column is hinged at both ends so that </a:t>
            </a:r>
            <a:r>
              <a:rPr lang="en-US" i="1" dirty="0"/>
              <a:t>y(0)=y(L)=0 </a:t>
            </a:r>
            <a:r>
              <a:rPr lang="en-US" dirty="0"/>
              <a:t>, and we have the boundary value </a:t>
            </a:r>
            <a:r>
              <a:rPr lang="en-US" dirty="0" smtClean="0"/>
              <a:t>problem</a:t>
            </a:r>
          </a:p>
          <a:p>
            <a:pPr marL="0" indent="0">
              <a:buNone/>
            </a:pPr>
            <a:endParaRPr lang="en-US" dirty="0" smtClean="0"/>
          </a:p>
          <a:p>
            <a:r>
              <a:rPr lang="en-US" i="1" dirty="0"/>
              <a:t>y=0</a:t>
            </a:r>
            <a:r>
              <a:rPr lang="en-US" dirty="0"/>
              <a:t> is a solution to the problem, and this corresponds to the situation where the load </a:t>
            </a:r>
            <a:r>
              <a:rPr lang="en-US" i="1" dirty="0"/>
              <a:t>P</a:t>
            </a:r>
            <a:r>
              <a:rPr lang="en-US" dirty="0"/>
              <a:t> is not large enough to cause deflection. </a:t>
            </a:r>
            <a:r>
              <a:rPr lang="en-US" dirty="0" smtClean="0"/>
              <a:t>Determine </a:t>
            </a:r>
            <a:r>
              <a:rPr lang="en-US" dirty="0"/>
              <a:t>values of P that cause the column to buckle; in other words, for what values of P does the boundary value problem have nontrivial solutions? </a:t>
            </a:r>
          </a:p>
        </p:txBody>
      </p:sp>
      <p:graphicFrame>
        <p:nvGraphicFramePr>
          <p:cNvPr id="5" name="Object 4"/>
          <p:cNvGraphicFramePr>
            <a:graphicFrameLocks noChangeAspect="1"/>
          </p:cNvGraphicFramePr>
          <p:nvPr>
            <p:extLst>
              <p:ext uri="{D42A27DB-BD31-4B8C-83A1-F6EECF244321}">
                <p14:modId xmlns:p14="http://schemas.microsoft.com/office/powerpoint/2010/main" val="834724656"/>
              </p:ext>
            </p:extLst>
          </p:nvPr>
        </p:nvGraphicFramePr>
        <p:xfrm>
          <a:off x="2971800" y="2057400"/>
          <a:ext cx="3200400" cy="555859"/>
        </p:xfrm>
        <a:graphic>
          <a:graphicData uri="http://schemas.openxmlformats.org/presentationml/2006/ole">
            <mc:AlternateContent xmlns:mc="http://schemas.openxmlformats.org/markup-compatibility/2006">
              <mc:Choice xmlns:v="urn:schemas-microsoft-com:vml" Requires="v">
                <p:oleObj spid="_x0000_s560198" name="Equation" r:id="rId3" imgW="2413000" imgH="419100" progId="Equation.DSMT4">
                  <p:embed/>
                </p:oleObj>
              </mc:Choice>
              <mc:Fallback>
                <p:oleObj name="Equation" r:id="rId3" imgW="2413000" imgH="419100" progId="Equation.DSMT4">
                  <p:embed/>
                  <p:pic>
                    <p:nvPicPr>
                      <p:cNvPr id="0" name=""/>
                      <p:cNvPicPr/>
                      <p:nvPr/>
                    </p:nvPicPr>
                    <p:blipFill>
                      <a:blip r:embed="rId4"/>
                      <a:stretch>
                        <a:fillRect/>
                      </a:stretch>
                    </p:blipFill>
                    <p:spPr>
                      <a:xfrm>
                        <a:off x="2971800" y="2057400"/>
                        <a:ext cx="3200400" cy="555859"/>
                      </a:xfrm>
                      <a:prstGeom prst="rect">
                        <a:avLst/>
                      </a:prstGeom>
                    </p:spPr>
                  </p:pic>
                </p:oleObj>
              </mc:Fallback>
            </mc:AlternateContent>
          </a:graphicData>
        </a:graphic>
      </p:graphicFrame>
    </p:spTree>
    <p:extLst>
      <p:ext uri="{BB962C8B-B14F-4D97-AF65-F5344CB8AC3E}">
        <p14:creationId xmlns:p14="http://schemas.microsoft.com/office/powerpoint/2010/main" val="75381761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Buckling of a Column</a:t>
            </a:r>
          </a:p>
        </p:txBody>
      </p:sp>
      <p:sp>
        <p:nvSpPr>
          <p:cNvPr id="3" name="Content Placeholder 2"/>
          <p:cNvSpPr>
            <a:spLocks noGrp="1"/>
          </p:cNvSpPr>
          <p:nvPr>
            <p:ph idx="1"/>
          </p:nvPr>
        </p:nvSpPr>
        <p:spPr/>
        <p:txBody>
          <a:bodyPr>
            <a:normAutofit fontScale="92500" lnSpcReduction="10000"/>
          </a:bodyPr>
          <a:lstStyle/>
          <a:p>
            <a:r>
              <a:rPr lang="en-US" dirty="0" smtClean="0"/>
              <a:t>If            , the nontrivial solution is</a:t>
            </a:r>
          </a:p>
          <a:p>
            <a:endParaRPr lang="en-US" dirty="0"/>
          </a:p>
          <a:p>
            <a:endParaRPr lang="en-US" dirty="0" smtClean="0"/>
          </a:p>
          <a:p>
            <a:endParaRPr lang="en-US" dirty="0"/>
          </a:p>
          <a:p>
            <a:endParaRPr lang="en-US" dirty="0" smtClean="0"/>
          </a:p>
          <a:p>
            <a:endParaRPr lang="en-US" dirty="0"/>
          </a:p>
          <a:p>
            <a:r>
              <a:rPr lang="en-US" dirty="0" smtClean="0"/>
              <a:t>                         are the critical loads. </a:t>
            </a:r>
            <a:r>
              <a:rPr lang="en-US" dirty="0"/>
              <a:t>The column will buckle only when the compressive force is one of these values</a:t>
            </a:r>
            <a:r>
              <a:rPr lang="en-US" dirty="0" smtClean="0"/>
              <a:t>.</a:t>
            </a:r>
            <a:endParaRPr lang="en-US" dirty="0"/>
          </a:p>
        </p:txBody>
      </p:sp>
      <p:pic>
        <p:nvPicPr>
          <p:cNvPr id="6" name="Picture 5"/>
          <p:cNvPicPr>
            <a:picLocks noChangeAspect="1"/>
          </p:cNvPicPr>
          <p:nvPr>
            <p:custDataLst>
              <p:tags r:id="rId2"/>
            </p:custDataLst>
          </p:nvPr>
        </p:nvPicPr>
        <p:blipFill>
          <a:blip r:embed="rId4" cstate="print">
            <a:extLst>
              <a:ext uri="{28A0092B-C50C-407E-A947-70E740481C1C}">
                <a14:useLocalDpi xmlns:a14="http://schemas.microsoft.com/office/drawing/2010/main" val="0"/>
              </a:ext>
            </a:extLst>
          </a:blip>
          <a:stretch>
            <a:fillRect/>
          </a:stretch>
        </p:blipFill>
        <p:spPr>
          <a:xfrm>
            <a:off x="1371600" y="1752600"/>
            <a:ext cx="765048" cy="307848"/>
          </a:xfrm>
          <a:prstGeom prst="rect">
            <a:avLst/>
          </a:prstGeom>
        </p:spPr>
      </p:pic>
      <p:cxnSp>
        <p:nvCxnSpPr>
          <p:cNvPr id="11" name="Straight Arrow Connector 10"/>
          <p:cNvCxnSpPr/>
          <p:nvPr/>
        </p:nvCxnSpPr>
        <p:spPr>
          <a:xfrm flipH="1" flipV="1">
            <a:off x="2590800" y="3810000"/>
            <a:ext cx="828354" cy="393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3429000" y="4038600"/>
            <a:ext cx="1567993" cy="369332"/>
          </a:xfrm>
          <a:prstGeom prst="rect">
            <a:avLst/>
          </a:prstGeom>
          <a:noFill/>
        </p:spPr>
        <p:txBody>
          <a:bodyPr wrap="none" rtlCol="0">
            <a:spAutoFit/>
          </a:bodyPr>
          <a:lstStyle/>
          <a:p>
            <a:r>
              <a:rPr lang="en-US" dirty="0" err="1" smtClean="0"/>
              <a:t>Eigenfunctions</a:t>
            </a:r>
            <a:endParaRPr lang="en-US" dirty="0"/>
          </a:p>
        </p:txBody>
      </p:sp>
      <p:graphicFrame>
        <p:nvGraphicFramePr>
          <p:cNvPr id="4" name="Object 3"/>
          <p:cNvGraphicFramePr>
            <a:graphicFrameLocks noChangeAspect="1"/>
          </p:cNvGraphicFramePr>
          <p:nvPr>
            <p:extLst>
              <p:ext uri="{D42A27DB-BD31-4B8C-83A1-F6EECF244321}">
                <p14:modId xmlns:p14="http://schemas.microsoft.com/office/powerpoint/2010/main" val="2807222570"/>
              </p:ext>
            </p:extLst>
          </p:nvPr>
        </p:nvGraphicFramePr>
        <p:xfrm>
          <a:off x="2286000" y="2362200"/>
          <a:ext cx="4230255" cy="609600"/>
        </p:xfrm>
        <a:graphic>
          <a:graphicData uri="http://schemas.openxmlformats.org/presentationml/2006/ole">
            <mc:AlternateContent xmlns:mc="http://schemas.openxmlformats.org/markup-compatibility/2006">
              <mc:Choice xmlns:v="urn:schemas-microsoft-com:vml" Requires="v">
                <p:oleObj spid="_x0000_s561351" name="Equation" r:id="rId5" imgW="2908300" imgH="419100" progId="Equation.DSMT4">
                  <p:embed/>
                </p:oleObj>
              </mc:Choice>
              <mc:Fallback>
                <p:oleObj name="Equation" r:id="rId5" imgW="2908300" imgH="419100" progId="Equation.DSMT4">
                  <p:embed/>
                  <p:pic>
                    <p:nvPicPr>
                      <p:cNvPr id="0" name=""/>
                      <p:cNvPicPr/>
                      <p:nvPr/>
                    </p:nvPicPr>
                    <p:blipFill>
                      <a:blip r:embed="rId6"/>
                      <a:stretch>
                        <a:fillRect/>
                      </a:stretch>
                    </p:blipFill>
                    <p:spPr>
                      <a:xfrm>
                        <a:off x="2286000" y="2362200"/>
                        <a:ext cx="4230255" cy="609600"/>
                      </a:xfrm>
                      <a:prstGeom prst="rect">
                        <a:avLst/>
                      </a:prstGeom>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2968803343"/>
              </p:ext>
            </p:extLst>
          </p:nvPr>
        </p:nvGraphicFramePr>
        <p:xfrm>
          <a:off x="2286000" y="3276600"/>
          <a:ext cx="2983230" cy="626110"/>
        </p:xfrm>
        <a:graphic>
          <a:graphicData uri="http://schemas.openxmlformats.org/presentationml/2006/ole">
            <mc:AlternateContent xmlns:mc="http://schemas.openxmlformats.org/markup-compatibility/2006">
              <mc:Choice xmlns:v="urn:schemas-microsoft-com:vml" Requires="v">
                <p:oleObj spid="_x0000_s561352" name="Equation" r:id="rId7" imgW="2057400" imgH="431800" progId="Equation.DSMT4">
                  <p:embed/>
                </p:oleObj>
              </mc:Choice>
              <mc:Fallback>
                <p:oleObj name="Equation" r:id="rId7" imgW="2057400" imgH="431800" progId="Equation.DSMT4">
                  <p:embed/>
                  <p:pic>
                    <p:nvPicPr>
                      <p:cNvPr id="0" name=""/>
                      <p:cNvPicPr/>
                      <p:nvPr/>
                    </p:nvPicPr>
                    <p:blipFill>
                      <a:blip r:embed="rId8"/>
                      <a:stretch>
                        <a:fillRect/>
                      </a:stretch>
                    </p:blipFill>
                    <p:spPr>
                      <a:xfrm>
                        <a:off x="2286000" y="3276600"/>
                        <a:ext cx="2983230" cy="626110"/>
                      </a:xfrm>
                      <a:prstGeom prst="rect">
                        <a:avLst/>
                      </a:prstGeom>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1842681299"/>
              </p:ext>
            </p:extLst>
          </p:nvPr>
        </p:nvGraphicFramePr>
        <p:xfrm>
          <a:off x="914400" y="4572000"/>
          <a:ext cx="2020455" cy="533400"/>
        </p:xfrm>
        <a:graphic>
          <a:graphicData uri="http://schemas.openxmlformats.org/presentationml/2006/ole">
            <mc:AlternateContent xmlns:mc="http://schemas.openxmlformats.org/markup-compatibility/2006">
              <mc:Choice xmlns:v="urn:schemas-microsoft-com:vml" Requires="v">
                <p:oleObj spid="_x0000_s561353" name="Equation" r:id="rId9" imgW="1587500" imgH="419100" progId="Equation.DSMT4">
                  <p:embed/>
                </p:oleObj>
              </mc:Choice>
              <mc:Fallback>
                <p:oleObj name="Equation" r:id="rId9" imgW="1587500" imgH="419100" progId="Equation.DSMT4">
                  <p:embed/>
                  <p:pic>
                    <p:nvPicPr>
                      <p:cNvPr id="0" name=""/>
                      <p:cNvPicPr/>
                      <p:nvPr/>
                    </p:nvPicPr>
                    <p:blipFill>
                      <a:blip r:embed="rId10"/>
                      <a:stretch>
                        <a:fillRect/>
                      </a:stretch>
                    </p:blipFill>
                    <p:spPr>
                      <a:xfrm>
                        <a:off x="914400" y="4572000"/>
                        <a:ext cx="2020455" cy="533400"/>
                      </a:xfrm>
                      <a:prstGeom prst="rect">
                        <a:avLst/>
                      </a:prstGeom>
                    </p:spPr>
                  </p:pic>
                </p:oleObj>
              </mc:Fallback>
            </mc:AlternateContent>
          </a:graphicData>
        </a:graphic>
      </p:graphicFrame>
    </p:spTree>
    <p:extLst>
      <p:ext uri="{BB962C8B-B14F-4D97-AF65-F5344CB8AC3E}">
        <p14:creationId xmlns:p14="http://schemas.microsoft.com/office/powerpoint/2010/main" val="285031577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1" y="-381000"/>
            <a:ext cx="8229600" cy="1143000"/>
          </a:xfrm>
        </p:spPr>
        <p:txBody>
          <a:bodyPr/>
          <a:lstStyle/>
          <a:p>
            <a:r>
              <a:rPr lang="en-US" dirty="0" smtClean="0"/>
              <a:t>Example 3</a:t>
            </a:r>
            <a:endParaRPr lang="en-US" dirty="0"/>
          </a:p>
        </p:txBody>
      </p:sp>
      <p:pic>
        <p:nvPicPr>
          <p:cNvPr id="7" name="Picture 6"/>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457200" y="457200"/>
            <a:ext cx="7375132" cy="3259648"/>
          </a:xfrm>
          <a:prstGeom prst="rect">
            <a:avLst/>
          </a:prstGeom>
        </p:spPr>
      </p:pic>
      <p:pic>
        <p:nvPicPr>
          <p:cNvPr id="10" name="Picture 9"/>
          <p:cNvPicPr>
            <a:picLocks noChangeAspect="1"/>
          </p:cNvPicPr>
          <p:nvPr/>
        </p:nvPicPr>
        <p:blipFill rotWithShape="1">
          <a:blip r:embed="rId4"/>
          <a:srcRect l="5114" t="4545" b="4545"/>
          <a:stretch/>
        </p:blipFill>
        <p:spPr>
          <a:xfrm>
            <a:off x="2514600" y="3886200"/>
            <a:ext cx="3923665" cy="2819400"/>
          </a:xfrm>
          <a:prstGeom prst="rect">
            <a:avLst/>
          </a:prstGeom>
        </p:spPr>
      </p:pic>
    </p:spTree>
    <p:extLst>
      <p:ext uri="{BB962C8B-B14F-4D97-AF65-F5344CB8AC3E}">
        <p14:creationId xmlns:p14="http://schemas.microsoft.com/office/powerpoint/2010/main" val="287962271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normAutofit fontScale="90000"/>
          </a:bodyPr>
          <a:lstStyle/>
          <a:p>
            <a:r>
              <a:rPr lang="en-US" dirty="0" smtClean="0"/>
              <a:t>Computation </a:t>
            </a:r>
            <a:r>
              <a:rPr lang="en-US" dirty="0"/>
              <a:t>of Selected Eigenvalues and Eigenvectors</a:t>
            </a:r>
          </a:p>
        </p:txBody>
      </p:sp>
      <p:sp>
        <p:nvSpPr>
          <p:cNvPr id="3" name="Content Placeholder 2"/>
          <p:cNvSpPr>
            <a:spLocks noGrp="1"/>
          </p:cNvSpPr>
          <p:nvPr>
            <p:ph idx="1"/>
          </p:nvPr>
        </p:nvSpPr>
        <p:spPr>
          <a:xfrm>
            <a:off x="457200" y="1371600"/>
            <a:ext cx="8229600" cy="4525963"/>
          </a:xfrm>
        </p:spPr>
        <p:txBody>
          <a:bodyPr>
            <a:normAutofit fontScale="92500" lnSpcReduction="20000"/>
          </a:bodyPr>
          <a:lstStyle/>
          <a:p>
            <a:r>
              <a:rPr lang="en-US" dirty="0"/>
              <a:t>In some applications, it is only necessary to compute a few of the largest or the smallest eigenvalues and their corresponding eigenvectors. Examples include</a:t>
            </a:r>
            <a:r>
              <a:rPr lang="en-US" dirty="0" smtClean="0"/>
              <a:t>:</a:t>
            </a:r>
          </a:p>
          <a:p>
            <a:pPr lvl="1"/>
            <a:r>
              <a:rPr lang="en-US" dirty="0" smtClean="0"/>
              <a:t>The Leslie matrix.</a:t>
            </a:r>
          </a:p>
          <a:p>
            <a:pPr lvl="1"/>
            <a:r>
              <a:rPr lang="en-US" altLang="en-US" dirty="0"/>
              <a:t>The buckling problem. The most important eigenvalue is the smallest</a:t>
            </a:r>
            <a:r>
              <a:rPr lang="en-US" altLang="en-US" dirty="0" smtClean="0"/>
              <a:t>.</a:t>
            </a:r>
          </a:p>
          <a:p>
            <a:pPr lvl="1"/>
            <a:r>
              <a:rPr lang="en-US" altLang="en-US" dirty="0"/>
              <a:t>Vibration of structures. The most important eigenvalues are a few of the smallest </a:t>
            </a:r>
            <a:r>
              <a:rPr lang="en-US" altLang="en-US" dirty="0" smtClean="0"/>
              <a:t>ones.</a:t>
            </a:r>
          </a:p>
          <a:p>
            <a:pPr lvl="1"/>
            <a:r>
              <a:rPr lang="en-US" altLang="en-US" dirty="0"/>
              <a:t>Statistical applications. Only the first few of the largest eigenvalues need to be computed. </a:t>
            </a:r>
          </a:p>
          <a:p>
            <a:pPr marL="457200" lvl="1" indent="0">
              <a:buNone/>
            </a:pPr>
            <a:endParaRPr lang="en-US" altLang="en-US" dirty="0"/>
          </a:p>
          <a:p>
            <a:pPr lvl="1"/>
            <a:endParaRPr lang="en-US" dirty="0" smtClean="0"/>
          </a:p>
          <a:p>
            <a:pPr lvl="1"/>
            <a:endParaRPr lang="en-US" dirty="0" smtClean="0"/>
          </a:p>
          <a:p>
            <a:pPr lvl="1"/>
            <a:endParaRPr lang="en-US" dirty="0" smtClean="0"/>
          </a:p>
          <a:p>
            <a:pPr lvl="1"/>
            <a:endParaRPr lang="en-US" dirty="0" smtClean="0"/>
          </a:p>
          <a:p>
            <a:pPr lvl="1"/>
            <a:endParaRPr lang="en-US" dirty="0"/>
          </a:p>
        </p:txBody>
      </p:sp>
    </p:spTree>
    <p:extLst>
      <p:ext uri="{BB962C8B-B14F-4D97-AF65-F5344CB8AC3E}">
        <p14:creationId xmlns:p14="http://schemas.microsoft.com/office/powerpoint/2010/main" val="360349612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Rayleigh </a:t>
            </a:r>
            <a:r>
              <a:rPr lang="en-US" dirty="0" smtClean="0"/>
              <a:t>Quotient</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Let </a:t>
            </a:r>
            <a:r>
              <a:rPr lang="en-US" i="1" dirty="0" smtClean="0"/>
              <a:t>v</a:t>
            </a:r>
            <a:r>
              <a:rPr lang="en-US" dirty="0" smtClean="0"/>
              <a:t> be an eigenvector of </a:t>
            </a:r>
            <a:r>
              <a:rPr lang="en-US" i="1" dirty="0" smtClean="0"/>
              <a:t>A</a:t>
            </a:r>
            <a:r>
              <a:rPr lang="en-US" dirty="0" smtClean="0"/>
              <a:t>. Then,</a:t>
            </a:r>
          </a:p>
          <a:p>
            <a:endParaRPr lang="en-US" dirty="0"/>
          </a:p>
          <a:p>
            <a:endParaRPr lang="en-US" dirty="0" smtClean="0"/>
          </a:p>
          <a:p>
            <a:endParaRPr lang="en-US" dirty="0"/>
          </a:p>
          <a:p>
            <a:endParaRPr lang="en-US" dirty="0" smtClean="0"/>
          </a:p>
          <a:p>
            <a:endParaRPr lang="en-US" dirty="0"/>
          </a:p>
          <a:p>
            <a:r>
              <a:rPr lang="en-US" dirty="0" smtClean="0"/>
              <a:t>This is the Rayleigh quotient and is used with the power and inverse power methods to compute an eigenvalue given an eigenvector.</a:t>
            </a:r>
            <a:endParaRPr lang="en-US" dirty="0"/>
          </a:p>
        </p:txBody>
      </p:sp>
      <p:graphicFrame>
        <p:nvGraphicFramePr>
          <p:cNvPr id="4" name="Object 3"/>
          <p:cNvGraphicFramePr>
            <a:graphicFrameLocks noChangeAspect="1"/>
          </p:cNvGraphicFramePr>
          <p:nvPr>
            <p:extLst>
              <p:ext uri="{D42A27DB-BD31-4B8C-83A1-F6EECF244321}">
                <p14:modId xmlns:p14="http://schemas.microsoft.com/office/powerpoint/2010/main" val="3491175398"/>
              </p:ext>
            </p:extLst>
          </p:nvPr>
        </p:nvGraphicFramePr>
        <p:xfrm>
          <a:off x="2895600" y="2133600"/>
          <a:ext cx="2259012" cy="2597150"/>
        </p:xfrm>
        <a:graphic>
          <a:graphicData uri="http://schemas.openxmlformats.org/presentationml/2006/ole">
            <mc:AlternateContent xmlns:mc="http://schemas.openxmlformats.org/markup-compatibility/2006">
              <mc:Choice xmlns:v="urn:schemas-microsoft-com:vml" Requires="v">
                <p:oleObj spid="_x0000_s542990" name="Equation" r:id="rId3" imgW="1015920" imgH="1168200" progId="Equation.DSMT4">
                  <p:embed/>
                </p:oleObj>
              </mc:Choice>
              <mc:Fallback>
                <p:oleObj name="Equation" r:id="rId3" imgW="1015920" imgH="1168200" progId="Equation.DSMT4">
                  <p:embed/>
                  <p:pic>
                    <p:nvPicPr>
                      <p:cNvPr id="0" name=""/>
                      <p:cNvPicPr/>
                      <p:nvPr/>
                    </p:nvPicPr>
                    <p:blipFill>
                      <a:blip r:embed="rId4"/>
                      <a:stretch>
                        <a:fillRect/>
                      </a:stretch>
                    </p:blipFill>
                    <p:spPr>
                      <a:xfrm>
                        <a:off x="2895600" y="2133600"/>
                        <a:ext cx="2259012" cy="2597150"/>
                      </a:xfrm>
                      <a:prstGeom prst="rect">
                        <a:avLst/>
                      </a:prstGeom>
                    </p:spPr>
                  </p:pic>
                </p:oleObj>
              </mc:Fallback>
            </mc:AlternateContent>
          </a:graphicData>
        </a:graphic>
      </p:graphicFrame>
    </p:spTree>
    <p:extLst>
      <p:ext uri="{BB962C8B-B14F-4D97-AF65-F5344CB8AC3E}">
        <p14:creationId xmlns:p14="http://schemas.microsoft.com/office/powerpoint/2010/main" val="34277564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Dominant Eigenvalue</a:t>
            </a:r>
            <a:endParaRPr lang="en-US" dirty="0"/>
          </a:p>
        </p:txBody>
      </p:sp>
      <p:sp>
        <p:nvSpPr>
          <p:cNvPr id="3" name="Content Placeholder 2"/>
          <p:cNvSpPr>
            <a:spLocks noGrp="1"/>
          </p:cNvSpPr>
          <p:nvPr>
            <p:ph idx="1"/>
          </p:nvPr>
        </p:nvSpPr>
        <p:spPr/>
        <p:txBody>
          <a:bodyPr/>
          <a:lstStyle/>
          <a:p>
            <a:r>
              <a:rPr lang="en-US" dirty="0" smtClean="0"/>
              <a:t>If eigenvalue </a:t>
            </a:r>
            <a:r>
              <a:rPr lang="en-US" i="1" dirty="0" smtClean="0"/>
              <a:t>λ</a:t>
            </a:r>
            <a:r>
              <a:rPr lang="en-US" i="1" baseline="-25000" dirty="0" smtClean="0"/>
              <a:t>1</a:t>
            </a:r>
            <a:r>
              <a:rPr lang="en-US" dirty="0" smtClean="0">
                <a:sym typeface="Symbol" panose="05050102010706020507" pitchFamily="18" charset="2"/>
              </a:rPr>
              <a:t> is such that</a:t>
            </a:r>
            <a:br>
              <a:rPr lang="en-US" dirty="0" smtClean="0">
                <a:sym typeface="Symbol" panose="05050102010706020507" pitchFamily="18" charset="2"/>
              </a:rPr>
            </a:br>
            <a:r>
              <a:rPr lang="en-US" dirty="0" smtClean="0">
                <a:sym typeface="Symbol" panose="05050102010706020507" pitchFamily="18" charset="2"/>
              </a:rPr>
              <a:t/>
            </a:r>
            <a:br>
              <a:rPr lang="en-US" dirty="0" smtClean="0">
                <a:sym typeface="Symbol" panose="05050102010706020507" pitchFamily="18" charset="2"/>
              </a:rPr>
            </a:br>
            <a:r>
              <a:rPr lang="en-US" dirty="0" smtClean="0">
                <a:sym typeface="Symbol" panose="05050102010706020507" pitchFamily="18" charset="2"/>
              </a:rPr>
              <a:t/>
            </a:r>
            <a:br>
              <a:rPr lang="en-US" dirty="0" smtClean="0">
                <a:sym typeface="Symbol" panose="05050102010706020507" pitchFamily="18" charset="2"/>
              </a:rPr>
            </a:br>
            <a:r>
              <a:rPr lang="en-US" i="1" dirty="0" smtClean="0">
                <a:sym typeface="Symbol" panose="05050102010706020507" pitchFamily="18" charset="2"/>
              </a:rPr>
              <a:t>λ</a:t>
            </a:r>
            <a:r>
              <a:rPr lang="en-US" i="1" baseline="-25000" dirty="0" smtClean="0">
                <a:sym typeface="Symbol" panose="05050102010706020507" pitchFamily="18" charset="2"/>
              </a:rPr>
              <a:t>1</a:t>
            </a:r>
            <a:r>
              <a:rPr lang="en-US" dirty="0" smtClean="0">
                <a:sym typeface="Symbol" panose="05050102010706020507" pitchFamily="18" charset="2"/>
              </a:rPr>
              <a:t> is called the dominant eigenvalue.</a:t>
            </a:r>
          </a:p>
          <a:p>
            <a:endParaRPr lang="en-US" dirty="0" smtClean="0">
              <a:sym typeface="Symbol" panose="05050102010706020507" pitchFamily="18" charset="2"/>
            </a:endParaRPr>
          </a:p>
          <a:p>
            <a:r>
              <a:rPr lang="en-US" dirty="0" smtClean="0">
                <a:sym typeface="Symbol" panose="05050102010706020507" pitchFamily="18" charset="2"/>
              </a:rPr>
              <a:t>If </a:t>
            </a:r>
            <a:r>
              <a:rPr lang="en-US" i="1" dirty="0" err="1" smtClean="0">
                <a:sym typeface="Symbol" panose="05050102010706020507" pitchFamily="18" charset="2"/>
              </a:rPr>
              <a:t>v</a:t>
            </a:r>
            <a:r>
              <a:rPr lang="en-US" i="1" baseline="-25000" dirty="0" err="1" smtClean="0">
                <a:sym typeface="Symbol" panose="05050102010706020507" pitchFamily="18" charset="2"/>
              </a:rPr>
              <a:t>d</a:t>
            </a:r>
            <a:r>
              <a:rPr lang="en-US" dirty="0" smtClean="0">
                <a:sym typeface="Symbol" panose="05050102010706020507" pitchFamily="18" charset="2"/>
              </a:rPr>
              <a:t> </a:t>
            </a:r>
            <a:r>
              <a:rPr lang="en-US" dirty="0" smtClean="0"/>
              <a:t>is </a:t>
            </a:r>
            <a:r>
              <a:rPr lang="en-US" dirty="0"/>
              <a:t>an eigenvector of the dominant eigenvalue, the eigenvalue </a:t>
            </a:r>
            <a:r>
              <a:rPr lang="en-US" dirty="0" smtClean="0"/>
              <a:t>is</a:t>
            </a:r>
            <a:endParaRPr lang="en-US" dirty="0"/>
          </a:p>
        </p:txBody>
      </p:sp>
      <p:graphicFrame>
        <p:nvGraphicFramePr>
          <p:cNvPr id="5" name="Object 4"/>
          <p:cNvGraphicFramePr>
            <a:graphicFrameLocks noChangeAspect="1"/>
          </p:cNvGraphicFramePr>
          <p:nvPr>
            <p:extLst>
              <p:ext uri="{D42A27DB-BD31-4B8C-83A1-F6EECF244321}">
                <p14:modId xmlns:p14="http://schemas.microsoft.com/office/powerpoint/2010/main" val="338664317"/>
              </p:ext>
            </p:extLst>
          </p:nvPr>
        </p:nvGraphicFramePr>
        <p:xfrm>
          <a:off x="3124200" y="2438400"/>
          <a:ext cx="2362200" cy="361950"/>
        </p:xfrm>
        <a:graphic>
          <a:graphicData uri="http://schemas.openxmlformats.org/presentationml/2006/ole">
            <mc:AlternateContent xmlns:mc="http://schemas.openxmlformats.org/markup-compatibility/2006">
              <mc:Choice xmlns:v="urn:schemas-microsoft-com:vml" Requires="v">
                <p:oleObj spid="_x0000_s562307" name="Equation" r:id="rId3" imgW="1574800" imgH="241300" progId="Equation.DSMT4">
                  <p:embed/>
                </p:oleObj>
              </mc:Choice>
              <mc:Fallback>
                <p:oleObj name="Equation" r:id="rId3" imgW="1574800" imgH="241300" progId="Equation.DSMT4">
                  <p:embed/>
                  <p:pic>
                    <p:nvPicPr>
                      <p:cNvPr id="0" name=""/>
                      <p:cNvPicPr/>
                      <p:nvPr/>
                    </p:nvPicPr>
                    <p:blipFill>
                      <a:blip r:embed="rId4"/>
                      <a:stretch>
                        <a:fillRect/>
                      </a:stretch>
                    </p:blipFill>
                    <p:spPr>
                      <a:xfrm>
                        <a:off x="3124200" y="2438400"/>
                        <a:ext cx="2362200" cy="361950"/>
                      </a:xfrm>
                      <a:prstGeom prst="rect">
                        <a:avLst/>
                      </a:prstGeom>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4236028287"/>
              </p:ext>
            </p:extLst>
          </p:nvPr>
        </p:nvGraphicFramePr>
        <p:xfrm>
          <a:off x="3657600" y="5410200"/>
          <a:ext cx="1333500" cy="704850"/>
        </p:xfrm>
        <a:graphic>
          <a:graphicData uri="http://schemas.openxmlformats.org/presentationml/2006/ole">
            <mc:AlternateContent xmlns:mc="http://schemas.openxmlformats.org/markup-compatibility/2006">
              <mc:Choice xmlns:v="urn:schemas-microsoft-com:vml" Requires="v">
                <p:oleObj spid="_x0000_s562308" name="Equation" r:id="rId5" imgW="889000" imgH="469900" progId="Equation.DSMT4">
                  <p:embed/>
                </p:oleObj>
              </mc:Choice>
              <mc:Fallback>
                <p:oleObj name="Equation" r:id="rId5" imgW="889000" imgH="469900" progId="Equation.DSMT4">
                  <p:embed/>
                  <p:pic>
                    <p:nvPicPr>
                      <p:cNvPr id="0" name=""/>
                      <p:cNvPicPr/>
                      <p:nvPr/>
                    </p:nvPicPr>
                    <p:blipFill>
                      <a:blip r:embed="rId6"/>
                      <a:stretch>
                        <a:fillRect/>
                      </a:stretch>
                    </p:blipFill>
                    <p:spPr>
                      <a:xfrm>
                        <a:off x="3657600" y="5410200"/>
                        <a:ext cx="1333500" cy="704850"/>
                      </a:xfrm>
                      <a:prstGeom prst="rect">
                        <a:avLst/>
                      </a:prstGeom>
                    </p:spPr>
                  </p:pic>
                </p:oleObj>
              </mc:Fallback>
            </mc:AlternateContent>
          </a:graphicData>
        </a:graphic>
      </p:graphicFrame>
    </p:spTree>
    <p:extLst>
      <p:ext uri="{BB962C8B-B14F-4D97-AF65-F5344CB8AC3E}">
        <p14:creationId xmlns:p14="http://schemas.microsoft.com/office/powerpoint/2010/main" val="53544497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Dominant Eigenvalue</a:t>
            </a:r>
          </a:p>
        </p:txBody>
      </p:sp>
      <p:sp>
        <p:nvSpPr>
          <p:cNvPr id="3" name="Content Placeholder 2"/>
          <p:cNvSpPr>
            <a:spLocks noGrp="1"/>
          </p:cNvSpPr>
          <p:nvPr>
            <p:ph idx="1"/>
          </p:nvPr>
        </p:nvSpPr>
        <p:spPr/>
        <p:txBody>
          <a:bodyPr/>
          <a:lstStyle/>
          <a:p>
            <a:r>
              <a:rPr lang="en-US" dirty="0" smtClean="0"/>
              <a:t>Not all matrices have a dominant eigenvalue.</a:t>
            </a:r>
          </a:p>
          <a:p>
            <a:pPr lvl="1"/>
            <a:r>
              <a:rPr lang="en-US" dirty="0" smtClean="0"/>
              <a:t>The matrix</a:t>
            </a:r>
            <a:br>
              <a:rPr lang="en-US" dirty="0" smtClean="0"/>
            </a:br>
            <a:r>
              <a:rPr lang="en-US" dirty="0" smtClean="0"/>
              <a:t/>
            </a:r>
            <a:br>
              <a:rPr lang="en-US" dirty="0" smtClean="0"/>
            </a:br>
            <a:r>
              <a:rPr lang="en-US" dirty="0" smtClean="0"/>
              <a:t/>
            </a:r>
            <a:br>
              <a:rPr lang="en-US" dirty="0" smtClean="0"/>
            </a:br>
            <a:r>
              <a:rPr lang="en-US" dirty="0" smtClean="0"/>
              <a:t>has eigenvalues </a:t>
            </a:r>
            <a:r>
              <a:rPr lang="en-US" i="1" dirty="0" smtClean="0"/>
              <a:t>λ</a:t>
            </a:r>
            <a:r>
              <a:rPr lang="en-US" i="1" baseline="-25000" dirty="0" smtClean="0"/>
              <a:t>1</a:t>
            </a:r>
            <a:r>
              <a:rPr lang="en-US" i="1" dirty="0" smtClean="0"/>
              <a:t> = λ</a:t>
            </a:r>
            <a:r>
              <a:rPr lang="en-US" i="1" baseline="-25000" dirty="0" smtClean="0"/>
              <a:t>2</a:t>
            </a:r>
            <a:r>
              <a:rPr lang="en-US" i="1" dirty="0" smtClean="0"/>
              <a:t> = 2, λ</a:t>
            </a:r>
            <a:r>
              <a:rPr lang="en-US" i="1" baseline="-25000" dirty="0" smtClean="0"/>
              <a:t>3</a:t>
            </a:r>
            <a:r>
              <a:rPr lang="en-US" i="1" dirty="0" smtClean="0"/>
              <a:t> = 1</a:t>
            </a:r>
            <a:endParaRPr lang="en-US" i="1" dirty="0"/>
          </a:p>
        </p:txBody>
      </p:sp>
      <p:graphicFrame>
        <p:nvGraphicFramePr>
          <p:cNvPr id="6" name="Object 5"/>
          <p:cNvGraphicFramePr>
            <a:graphicFrameLocks noChangeAspect="1"/>
          </p:cNvGraphicFramePr>
          <p:nvPr>
            <p:extLst>
              <p:ext uri="{D42A27DB-BD31-4B8C-83A1-F6EECF244321}">
                <p14:modId xmlns:p14="http://schemas.microsoft.com/office/powerpoint/2010/main" val="1907455524"/>
              </p:ext>
            </p:extLst>
          </p:nvPr>
        </p:nvGraphicFramePr>
        <p:xfrm>
          <a:off x="3581400" y="2362200"/>
          <a:ext cx="1676400" cy="1085850"/>
        </p:xfrm>
        <a:graphic>
          <a:graphicData uri="http://schemas.openxmlformats.org/presentationml/2006/ole">
            <mc:AlternateContent xmlns:mc="http://schemas.openxmlformats.org/markup-compatibility/2006">
              <mc:Choice xmlns:v="urn:schemas-microsoft-com:vml" Requires="v">
                <p:oleObj spid="_x0000_s563266" name="Equation" r:id="rId4" imgW="1117600" imgH="723900" progId="Equation.DSMT4">
                  <p:embed/>
                </p:oleObj>
              </mc:Choice>
              <mc:Fallback>
                <p:oleObj name="Equation" r:id="rId4" imgW="1117600" imgH="723900" progId="Equation.DSMT4">
                  <p:embed/>
                  <p:pic>
                    <p:nvPicPr>
                      <p:cNvPr id="0" name=""/>
                      <p:cNvPicPr/>
                      <p:nvPr/>
                    </p:nvPicPr>
                    <p:blipFill>
                      <a:blip r:embed="rId5"/>
                      <a:stretch>
                        <a:fillRect/>
                      </a:stretch>
                    </p:blipFill>
                    <p:spPr>
                      <a:xfrm>
                        <a:off x="3581400" y="2362200"/>
                        <a:ext cx="1676400" cy="1085850"/>
                      </a:xfrm>
                      <a:prstGeom prst="rect">
                        <a:avLst/>
                      </a:prstGeom>
                    </p:spPr>
                  </p:pic>
                </p:oleObj>
              </mc:Fallback>
            </mc:AlternateContent>
          </a:graphicData>
        </a:graphic>
      </p:graphicFrame>
    </p:spTree>
    <p:extLst>
      <p:ext uri="{BB962C8B-B14F-4D97-AF65-F5344CB8AC3E}">
        <p14:creationId xmlns:p14="http://schemas.microsoft.com/office/powerpoint/2010/main" val="60699036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Additional </a:t>
            </a:r>
            <a:r>
              <a:rPr lang="en-US" dirty="0"/>
              <a:t>Property of a Diagonalizable Matrix</a:t>
            </a:r>
          </a:p>
        </p:txBody>
      </p:sp>
      <p:pic>
        <p:nvPicPr>
          <p:cNvPr id="4" name="Picture 3"/>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152400" y="1828800"/>
            <a:ext cx="8712708" cy="536448"/>
          </a:xfrm>
          <a:prstGeom prst="rect">
            <a:avLst/>
          </a:prstGeom>
        </p:spPr>
      </p:pic>
    </p:spTree>
    <p:extLst>
      <p:ext uri="{BB962C8B-B14F-4D97-AF65-F5344CB8AC3E}">
        <p14:creationId xmlns:p14="http://schemas.microsoft.com/office/powerpoint/2010/main" val="195015246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61013"/>
            <a:ext cx="8229600" cy="1143000"/>
          </a:xfrm>
        </p:spPr>
        <p:txBody>
          <a:bodyPr/>
          <a:lstStyle/>
          <a:p>
            <a:r>
              <a:rPr lang="en-US" dirty="0" smtClean="0"/>
              <a:t>Example 4</a:t>
            </a:r>
            <a:endParaRPr lang="en-US" dirty="0"/>
          </a:p>
        </p:txBody>
      </p:sp>
      <p:sp>
        <p:nvSpPr>
          <p:cNvPr id="3" name="Content Placeholder 2"/>
          <p:cNvSpPr>
            <a:spLocks noGrp="1"/>
          </p:cNvSpPr>
          <p:nvPr>
            <p:ph idx="1"/>
          </p:nvPr>
        </p:nvSpPr>
        <p:spPr>
          <a:xfrm>
            <a:off x="457200" y="664884"/>
            <a:ext cx="8229600" cy="4525963"/>
          </a:xfrm>
        </p:spPr>
        <p:txBody>
          <a:bodyPr/>
          <a:lstStyle/>
          <a:p>
            <a:r>
              <a:rPr lang="en-US" dirty="0" smtClean="0"/>
              <a:t>Perform a numerical experiment with a 4 ×</a:t>
            </a:r>
            <a:r>
              <a:rPr lang="en-US" dirty="0" smtClean="0">
                <a:sym typeface="Symbol" panose="05050102010706020507" pitchFamily="18" charset="2"/>
              </a:rPr>
              <a:t> 4 matrix </a:t>
            </a:r>
            <a:r>
              <a:rPr lang="en-US" i="1" dirty="0" smtClean="0">
                <a:sym typeface="Symbol" panose="05050102010706020507" pitchFamily="18" charset="2"/>
              </a:rPr>
              <a:t>A</a:t>
            </a:r>
            <a:r>
              <a:rPr lang="en-US" dirty="0" smtClean="0">
                <a:sym typeface="Symbol" panose="05050102010706020507" pitchFamily="18" charset="2"/>
              </a:rPr>
              <a:t> having a dominant eigenvalue.</a:t>
            </a:r>
            <a:r>
              <a:rPr lang="en-US" dirty="0" smtClean="0"/>
              <a:t> Start with the vector,                  compute </a:t>
            </a:r>
            <a:r>
              <a:rPr lang="en-US" i="1" dirty="0" smtClean="0"/>
              <a:t>v = A*v</a:t>
            </a:r>
            <a:r>
              <a:rPr lang="en-US" dirty="0" smtClean="0"/>
              <a:t> and then normalize </a:t>
            </a:r>
            <a:r>
              <a:rPr lang="en-US" i="1" dirty="0" smtClean="0"/>
              <a:t>v</a:t>
            </a:r>
            <a:r>
              <a:rPr lang="en-US" dirty="0" smtClean="0"/>
              <a:t>. Repeat the process a total of 25 times and compute the Rayleigh quotient.</a:t>
            </a:r>
            <a:endParaRPr lang="en-US" dirty="0"/>
          </a:p>
        </p:txBody>
      </p:sp>
      <p:graphicFrame>
        <p:nvGraphicFramePr>
          <p:cNvPr id="5" name="Object 4"/>
          <p:cNvGraphicFramePr>
            <a:graphicFrameLocks noChangeAspect="1"/>
          </p:cNvGraphicFramePr>
          <p:nvPr>
            <p:extLst>
              <p:ext uri="{D42A27DB-BD31-4B8C-83A1-F6EECF244321}">
                <p14:modId xmlns:p14="http://schemas.microsoft.com/office/powerpoint/2010/main" val="2164375578"/>
              </p:ext>
            </p:extLst>
          </p:nvPr>
        </p:nvGraphicFramePr>
        <p:xfrm>
          <a:off x="3581400" y="1752600"/>
          <a:ext cx="1521986" cy="426156"/>
        </p:xfrm>
        <a:graphic>
          <a:graphicData uri="http://schemas.openxmlformats.org/presentationml/2006/ole">
            <mc:AlternateContent xmlns:mc="http://schemas.openxmlformats.org/markup-compatibility/2006">
              <mc:Choice xmlns:v="urn:schemas-microsoft-com:vml" Requires="v">
                <p:oleObj spid="_x0000_s564289" name="Equation" r:id="rId3" imgW="1270000" imgH="355600" progId="Equation.DSMT4">
                  <p:embed/>
                </p:oleObj>
              </mc:Choice>
              <mc:Fallback>
                <p:oleObj name="Equation" r:id="rId3" imgW="1270000" imgH="355600" progId="Equation.DSMT4">
                  <p:embed/>
                  <p:pic>
                    <p:nvPicPr>
                      <p:cNvPr id="0" name=""/>
                      <p:cNvPicPr/>
                      <p:nvPr/>
                    </p:nvPicPr>
                    <p:blipFill>
                      <a:blip r:embed="rId4"/>
                      <a:stretch>
                        <a:fillRect/>
                      </a:stretch>
                    </p:blipFill>
                    <p:spPr>
                      <a:xfrm>
                        <a:off x="3581400" y="1752600"/>
                        <a:ext cx="1521986" cy="426156"/>
                      </a:xfrm>
                      <a:prstGeom prst="rect">
                        <a:avLst/>
                      </a:prstGeom>
                    </p:spPr>
                  </p:pic>
                </p:oleObj>
              </mc:Fallback>
            </mc:AlternateContent>
          </a:graphicData>
        </a:graphic>
      </p:graphicFrame>
    </p:spTree>
    <p:extLst>
      <p:ext uri="{BB962C8B-B14F-4D97-AF65-F5344CB8AC3E}">
        <p14:creationId xmlns:p14="http://schemas.microsoft.com/office/powerpoint/2010/main" val="284215715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3" name="Content Placeholder 2"/>
          <p:cNvSpPr>
            <a:spLocks noGrp="1"/>
          </p:cNvSpPr>
          <p:nvPr>
            <p:ph idx="1"/>
          </p:nvPr>
        </p:nvSpPr>
        <p:spPr/>
        <p:txBody>
          <a:bodyPr/>
          <a:lstStyle/>
          <a:p>
            <a:r>
              <a:rPr lang="en-US" dirty="0" smtClean="0"/>
              <a:t>Just as there is </a:t>
            </a:r>
            <a:r>
              <a:rPr lang="en-US" dirty="0"/>
              <a:t>perturbation theory for solving the linear system </a:t>
            </a:r>
            <a:r>
              <a:rPr lang="en-US" i="1" dirty="0"/>
              <a:t>Ax=b</a:t>
            </a:r>
            <a:r>
              <a:rPr lang="en-US" dirty="0"/>
              <a:t> , </a:t>
            </a:r>
            <a:r>
              <a:rPr lang="en-US" dirty="0" smtClean="0"/>
              <a:t>there </a:t>
            </a:r>
            <a:r>
              <a:rPr lang="en-US" dirty="0"/>
              <a:t>are similar results for the computation of </a:t>
            </a:r>
            <a:r>
              <a:rPr lang="en-US" dirty="0" smtClean="0"/>
              <a:t>eigenvalues.</a:t>
            </a:r>
          </a:p>
          <a:p>
            <a:pPr lvl="1"/>
            <a:r>
              <a:rPr lang="en-US" dirty="0" smtClean="0"/>
              <a:t>Can </a:t>
            </a:r>
            <a:r>
              <a:rPr lang="en-US" dirty="0"/>
              <a:t>define a condition number for a particular eigenvalue and use it to estimate the difficulty of computing the eigenvalue.</a:t>
            </a:r>
          </a:p>
        </p:txBody>
      </p:sp>
    </p:spTree>
    <p:extLst>
      <p:ext uri="{BB962C8B-B14F-4D97-AF65-F5344CB8AC3E}">
        <p14:creationId xmlns:p14="http://schemas.microsoft.com/office/powerpoint/2010/main" val="384764770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04800"/>
            <a:ext cx="8229600" cy="1143000"/>
          </a:xfrm>
        </p:spPr>
        <p:txBody>
          <a:bodyPr/>
          <a:lstStyle/>
          <a:p>
            <a:r>
              <a:rPr lang="en-US" dirty="0" smtClean="0"/>
              <a:t>Example 4</a:t>
            </a:r>
            <a:endParaRPr lang="en-US" dirty="0"/>
          </a:p>
        </p:txBody>
      </p:sp>
      <p:sp>
        <p:nvSpPr>
          <p:cNvPr id="4" name="TextBox 3"/>
          <p:cNvSpPr txBox="1"/>
          <p:nvPr/>
        </p:nvSpPr>
        <p:spPr>
          <a:xfrm>
            <a:off x="152400" y="381000"/>
            <a:ext cx="4191000" cy="6494085"/>
          </a:xfrm>
          <a:prstGeom prst="rect">
            <a:avLst/>
          </a:prstGeom>
          <a:noFill/>
        </p:spPr>
        <p:txBody>
          <a:bodyPr wrap="square" rtlCol="0">
            <a:spAutoFit/>
          </a:bodyPr>
          <a:lstStyle/>
          <a:p>
            <a:r>
              <a:rPr lang="en-US" sz="1600" dirty="0">
                <a:latin typeface="Courier New" panose="02070309020205020404" pitchFamily="49" charset="0"/>
                <a:cs typeface="Courier New" panose="02070309020205020404" pitchFamily="49" charset="0"/>
              </a:rPr>
              <a:t>&gt;&gt; v = ones(4,1);</a:t>
            </a:r>
          </a:p>
          <a:p>
            <a:r>
              <a:rPr lang="en-US" sz="1600" dirty="0">
                <a:latin typeface="Courier New" panose="02070309020205020404" pitchFamily="49" charset="0"/>
                <a:cs typeface="Courier New" panose="02070309020205020404" pitchFamily="49" charset="0"/>
              </a:rPr>
              <a:t>&gt;&gt; for </a:t>
            </a:r>
            <a:r>
              <a:rPr lang="en-US" sz="1600" dirty="0" err="1">
                <a:latin typeface="Courier New" panose="02070309020205020404" pitchFamily="49" charset="0"/>
                <a:cs typeface="Courier New" panose="02070309020205020404" pitchFamily="49" charset="0"/>
              </a:rPr>
              <a:t>i</a:t>
            </a:r>
            <a:r>
              <a:rPr lang="en-US" sz="1600" dirty="0">
                <a:latin typeface="Courier New" panose="02070309020205020404" pitchFamily="49" charset="0"/>
                <a:cs typeface="Courier New" panose="02070309020205020404" pitchFamily="49" charset="0"/>
              </a:rPr>
              <a:t> = 1:25</a:t>
            </a:r>
          </a:p>
          <a:p>
            <a:r>
              <a:rPr lang="en-US" sz="1600" dirty="0">
                <a:latin typeface="Courier New" panose="02070309020205020404" pitchFamily="49" charset="0"/>
                <a:cs typeface="Courier New" panose="02070309020205020404" pitchFamily="49" charset="0"/>
              </a:rPr>
              <a:t>      v = A*v;</a:t>
            </a:r>
          </a:p>
          <a:p>
            <a:r>
              <a:rPr lang="en-US" sz="1600" dirty="0">
                <a:latin typeface="Courier New" panose="02070309020205020404" pitchFamily="49" charset="0"/>
                <a:cs typeface="Courier New" panose="02070309020205020404" pitchFamily="49" charset="0"/>
              </a:rPr>
              <a:t>      v = v/norm(v);</a:t>
            </a:r>
          </a:p>
          <a:p>
            <a:r>
              <a:rPr lang="en-US" sz="1600" dirty="0">
                <a:latin typeface="Courier New" panose="02070309020205020404" pitchFamily="49" charset="0"/>
                <a:cs typeface="Courier New" panose="02070309020205020404" pitchFamily="49" charset="0"/>
              </a:rPr>
              <a:t>   end</a:t>
            </a:r>
          </a:p>
          <a:p>
            <a:r>
              <a:rPr lang="en-US" sz="1600" dirty="0">
                <a:latin typeface="Courier New" panose="02070309020205020404" pitchFamily="49" charset="0"/>
                <a:cs typeface="Courier New" panose="02070309020205020404" pitchFamily="49" charset="0"/>
              </a:rPr>
              <a:t>&gt;&gt; v</a:t>
            </a:r>
          </a:p>
          <a:p>
            <a:endParaRPr lang="en-US" sz="1600" dirty="0">
              <a:latin typeface="Courier New" panose="02070309020205020404" pitchFamily="49" charset="0"/>
              <a:cs typeface="Courier New" panose="02070309020205020404" pitchFamily="49" charset="0"/>
            </a:endParaRPr>
          </a:p>
          <a:p>
            <a:r>
              <a:rPr lang="en-US" sz="1600" dirty="0">
                <a:latin typeface="Courier New" panose="02070309020205020404" pitchFamily="49" charset="0"/>
                <a:cs typeface="Courier New" panose="02070309020205020404" pitchFamily="49" charset="0"/>
              </a:rPr>
              <a:t>v </a:t>
            </a:r>
            <a:r>
              <a:rPr lang="en-US" sz="1600" dirty="0" smtClean="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a:p>
            <a:r>
              <a:rPr lang="en-US" sz="1600" dirty="0">
                <a:latin typeface="Courier New" panose="02070309020205020404" pitchFamily="49" charset="0"/>
                <a:cs typeface="Courier New" panose="02070309020205020404" pitchFamily="49" charset="0"/>
              </a:rPr>
              <a:t>   -0.7768</a:t>
            </a:r>
          </a:p>
          <a:p>
            <a:r>
              <a:rPr lang="en-US" sz="1600" dirty="0">
                <a:latin typeface="Courier New" panose="02070309020205020404" pitchFamily="49" charset="0"/>
                <a:cs typeface="Courier New" panose="02070309020205020404" pitchFamily="49" charset="0"/>
              </a:rPr>
              <a:t>    0.0400</a:t>
            </a:r>
          </a:p>
          <a:p>
            <a:r>
              <a:rPr lang="en-US" sz="1600" dirty="0">
                <a:latin typeface="Courier New" panose="02070309020205020404" pitchFamily="49" charset="0"/>
                <a:cs typeface="Courier New" panose="02070309020205020404" pitchFamily="49" charset="0"/>
              </a:rPr>
              <a:t>    0.1076</a:t>
            </a:r>
          </a:p>
          <a:p>
            <a:r>
              <a:rPr lang="en-US" sz="1600" dirty="0">
                <a:latin typeface="Courier New" panose="02070309020205020404" pitchFamily="49" charset="0"/>
                <a:cs typeface="Courier New" panose="02070309020205020404" pitchFamily="49" charset="0"/>
              </a:rPr>
              <a:t>    0.6192</a:t>
            </a:r>
          </a:p>
          <a:p>
            <a:endParaRPr lang="en-US" sz="1600" dirty="0">
              <a:latin typeface="Courier New" panose="02070309020205020404" pitchFamily="49" charset="0"/>
              <a:cs typeface="Courier New" panose="02070309020205020404" pitchFamily="49" charset="0"/>
            </a:endParaRPr>
          </a:p>
          <a:p>
            <a:r>
              <a:rPr lang="en-US" sz="1600" dirty="0">
                <a:latin typeface="Courier New" panose="02070309020205020404" pitchFamily="49" charset="0"/>
                <a:cs typeface="Courier New" panose="02070309020205020404" pitchFamily="49" charset="0"/>
              </a:rPr>
              <a:t>&gt;&gt; </a:t>
            </a:r>
            <a:r>
              <a:rPr lang="en-US" sz="1600" dirty="0" err="1">
                <a:latin typeface="Courier New" panose="02070309020205020404" pitchFamily="49" charset="0"/>
                <a:cs typeface="Courier New" panose="02070309020205020404" pitchFamily="49" charset="0"/>
              </a:rPr>
              <a:t>rayleighquot</a:t>
            </a:r>
            <a:r>
              <a:rPr lang="en-US" sz="1600" dirty="0">
                <a:latin typeface="Courier New" panose="02070309020205020404" pitchFamily="49" charset="0"/>
                <a:cs typeface="Courier New" panose="02070309020205020404" pitchFamily="49" charset="0"/>
              </a:rPr>
              <a:t> = (v'*(A*v))/(v'*v)</a:t>
            </a:r>
          </a:p>
          <a:p>
            <a:endParaRPr lang="en-US" sz="1600" dirty="0">
              <a:latin typeface="Courier New" panose="02070309020205020404" pitchFamily="49" charset="0"/>
              <a:cs typeface="Courier New" panose="02070309020205020404" pitchFamily="49" charset="0"/>
            </a:endParaRPr>
          </a:p>
          <a:p>
            <a:r>
              <a:rPr lang="en-US" sz="1600" dirty="0" err="1">
                <a:latin typeface="Courier New" panose="02070309020205020404" pitchFamily="49" charset="0"/>
                <a:cs typeface="Courier New" panose="02070309020205020404" pitchFamily="49" charset="0"/>
              </a:rPr>
              <a:t>rayleighquot</a:t>
            </a:r>
            <a:r>
              <a:rPr lang="en-US" sz="1600" dirty="0">
                <a:latin typeface="Courier New" panose="02070309020205020404" pitchFamily="49" charset="0"/>
                <a:cs typeface="Courier New" panose="02070309020205020404" pitchFamily="49" charset="0"/>
              </a:rPr>
              <a:t> </a:t>
            </a:r>
            <a:r>
              <a:rPr lang="en-US" sz="1600" dirty="0" smtClean="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a:p>
            <a:r>
              <a:rPr lang="en-US" sz="1600" dirty="0">
                <a:latin typeface="Courier New" panose="02070309020205020404" pitchFamily="49" charset="0"/>
                <a:cs typeface="Courier New" panose="02070309020205020404" pitchFamily="49" charset="0"/>
              </a:rPr>
              <a:t>  -24.0862</a:t>
            </a:r>
          </a:p>
          <a:p>
            <a:endParaRPr lang="en-US" sz="1600" dirty="0">
              <a:latin typeface="Courier New" panose="02070309020205020404" pitchFamily="49" charset="0"/>
              <a:cs typeface="Courier New" panose="02070309020205020404" pitchFamily="49" charset="0"/>
            </a:endParaRPr>
          </a:p>
          <a:p>
            <a:r>
              <a:rPr lang="en-US" sz="1600" dirty="0">
                <a:latin typeface="Courier New" panose="02070309020205020404" pitchFamily="49" charset="0"/>
                <a:cs typeface="Courier New" panose="02070309020205020404" pitchFamily="49" charset="0"/>
              </a:rPr>
              <a:t>&gt;&gt; </a:t>
            </a:r>
            <a:r>
              <a:rPr lang="en-US" sz="1600" dirty="0" err="1">
                <a:latin typeface="Courier New" panose="02070309020205020404" pitchFamily="49" charset="0"/>
                <a:cs typeface="Courier New" panose="02070309020205020404" pitchFamily="49" charset="0"/>
              </a:rPr>
              <a:t>eig</a:t>
            </a:r>
            <a:r>
              <a:rPr lang="en-US" sz="1600" dirty="0">
                <a:latin typeface="Courier New" panose="02070309020205020404" pitchFamily="49" charset="0"/>
                <a:cs typeface="Courier New" panose="02070309020205020404" pitchFamily="49" charset="0"/>
              </a:rPr>
              <a:t>(A)</a:t>
            </a:r>
          </a:p>
          <a:p>
            <a:endParaRPr lang="en-US" sz="1600" dirty="0">
              <a:latin typeface="Courier New" panose="02070309020205020404" pitchFamily="49" charset="0"/>
              <a:cs typeface="Courier New" panose="02070309020205020404" pitchFamily="49" charset="0"/>
            </a:endParaRPr>
          </a:p>
          <a:p>
            <a:r>
              <a:rPr lang="en-US" sz="1600" dirty="0" err="1">
                <a:latin typeface="Courier New" panose="02070309020205020404" pitchFamily="49" charset="0"/>
                <a:cs typeface="Courier New" panose="02070309020205020404" pitchFamily="49" charset="0"/>
              </a:rPr>
              <a:t>ans</a:t>
            </a:r>
            <a:r>
              <a:rPr lang="en-US" sz="1600" dirty="0">
                <a:latin typeface="Courier New" panose="02070309020205020404" pitchFamily="49" charset="0"/>
                <a:cs typeface="Courier New" panose="02070309020205020404" pitchFamily="49" charset="0"/>
              </a:rPr>
              <a:t> </a:t>
            </a:r>
            <a:r>
              <a:rPr lang="en-US" sz="1600" dirty="0" smtClean="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a:p>
            <a:r>
              <a:rPr lang="en-US" sz="1600" dirty="0">
                <a:latin typeface="Courier New" panose="02070309020205020404" pitchFamily="49" charset="0"/>
                <a:cs typeface="Courier New" panose="02070309020205020404" pitchFamily="49" charset="0"/>
              </a:rPr>
              <a:t>  -24.0858</a:t>
            </a:r>
          </a:p>
          <a:p>
            <a:r>
              <a:rPr lang="en-US" sz="1600" dirty="0">
                <a:latin typeface="Courier New" panose="02070309020205020404" pitchFamily="49" charset="0"/>
                <a:cs typeface="Courier New" panose="02070309020205020404" pitchFamily="49" charset="0"/>
              </a:rPr>
              <a:t>  -16.0365</a:t>
            </a:r>
          </a:p>
          <a:p>
            <a:r>
              <a:rPr lang="en-US" sz="1600" dirty="0">
                <a:latin typeface="Courier New" panose="02070309020205020404" pitchFamily="49" charset="0"/>
                <a:cs typeface="Courier New" panose="02070309020205020404" pitchFamily="49" charset="0"/>
              </a:rPr>
              <a:t>   11.1223</a:t>
            </a:r>
          </a:p>
          <a:p>
            <a:r>
              <a:rPr lang="en-US" sz="1600" dirty="0">
                <a:latin typeface="Courier New" panose="02070309020205020404" pitchFamily="49" charset="0"/>
                <a:cs typeface="Courier New" panose="02070309020205020404" pitchFamily="49" charset="0"/>
              </a:rPr>
              <a:t>   10.0000</a:t>
            </a:r>
          </a:p>
        </p:txBody>
      </p:sp>
      <p:sp>
        <p:nvSpPr>
          <p:cNvPr id="5" name="TextBox 4"/>
          <p:cNvSpPr txBox="1"/>
          <p:nvPr/>
        </p:nvSpPr>
        <p:spPr>
          <a:xfrm>
            <a:off x="2845085" y="4325034"/>
            <a:ext cx="5175456" cy="646331"/>
          </a:xfrm>
          <a:prstGeom prst="rect">
            <a:avLst/>
          </a:prstGeom>
          <a:noFill/>
        </p:spPr>
        <p:txBody>
          <a:bodyPr wrap="none" rtlCol="0">
            <a:spAutoFit/>
          </a:bodyPr>
          <a:lstStyle/>
          <a:p>
            <a:r>
              <a:rPr lang="en-US" dirty="0" smtClean="0"/>
              <a:t>NOTE: The Rayleigh quotient is close to the dominant</a:t>
            </a:r>
          </a:p>
          <a:p>
            <a:r>
              <a:rPr lang="en-US" dirty="0" smtClean="0"/>
              <a:t>eigenvalue.</a:t>
            </a:r>
            <a:endParaRPr lang="en-US" dirty="0"/>
          </a:p>
        </p:txBody>
      </p:sp>
      <p:cxnSp>
        <p:nvCxnSpPr>
          <p:cNvPr id="7" name="Straight Arrow Connector 6"/>
          <p:cNvCxnSpPr/>
          <p:nvPr/>
        </p:nvCxnSpPr>
        <p:spPr>
          <a:xfrm flipH="1">
            <a:off x="1524000" y="4648200"/>
            <a:ext cx="12954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H="1">
            <a:off x="1600200" y="5943600"/>
            <a:ext cx="12954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2924710" y="5758934"/>
            <a:ext cx="3303998" cy="369332"/>
          </a:xfrm>
          <a:prstGeom prst="rect">
            <a:avLst/>
          </a:prstGeom>
          <a:noFill/>
        </p:spPr>
        <p:txBody>
          <a:bodyPr wrap="square" rtlCol="0">
            <a:spAutoFit/>
          </a:bodyPr>
          <a:lstStyle/>
          <a:p>
            <a:r>
              <a:rPr lang="en-US" dirty="0" smtClean="0"/>
              <a:t>The dominant eigenvalue.</a:t>
            </a:r>
            <a:endParaRPr lang="en-US" dirty="0"/>
          </a:p>
        </p:txBody>
      </p:sp>
      <p:graphicFrame>
        <p:nvGraphicFramePr>
          <p:cNvPr id="3" name="Object 2"/>
          <p:cNvGraphicFramePr>
            <a:graphicFrameLocks noChangeAspect="1"/>
          </p:cNvGraphicFramePr>
          <p:nvPr>
            <p:extLst>
              <p:ext uri="{D42A27DB-BD31-4B8C-83A1-F6EECF244321}">
                <p14:modId xmlns:p14="http://schemas.microsoft.com/office/powerpoint/2010/main" val="1546408172"/>
              </p:ext>
            </p:extLst>
          </p:nvPr>
        </p:nvGraphicFramePr>
        <p:xfrm>
          <a:off x="3657600" y="1524000"/>
          <a:ext cx="2590800" cy="1170039"/>
        </p:xfrm>
        <a:graphic>
          <a:graphicData uri="http://schemas.openxmlformats.org/presentationml/2006/ole">
            <mc:AlternateContent xmlns:mc="http://schemas.openxmlformats.org/markup-compatibility/2006">
              <mc:Choice xmlns:v="urn:schemas-microsoft-com:vml" Requires="v">
                <p:oleObj spid="_x0000_s565312" name="Equation" r:id="rId3" imgW="1968500" imgH="889000" progId="Equation.DSMT4">
                  <p:embed/>
                </p:oleObj>
              </mc:Choice>
              <mc:Fallback>
                <p:oleObj name="Equation" r:id="rId3" imgW="1968500" imgH="889000" progId="Equation.DSMT4">
                  <p:embed/>
                  <p:pic>
                    <p:nvPicPr>
                      <p:cNvPr id="0" name=""/>
                      <p:cNvPicPr/>
                      <p:nvPr/>
                    </p:nvPicPr>
                    <p:blipFill>
                      <a:blip r:embed="rId4"/>
                      <a:stretch>
                        <a:fillRect/>
                      </a:stretch>
                    </p:blipFill>
                    <p:spPr>
                      <a:xfrm>
                        <a:off x="3657600" y="1524000"/>
                        <a:ext cx="2590800" cy="1170039"/>
                      </a:xfrm>
                      <a:prstGeom prst="rect">
                        <a:avLst/>
                      </a:prstGeom>
                    </p:spPr>
                  </p:pic>
                </p:oleObj>
              </mc:Fallback>
            </mc:AlternateContent>
          </a:graphicData>
        </a:graphic>
      </p:graphicFrame>
    </p:spTree>
    <p:extLst>
      <p:ext uri="{BB962C8B-B14F-4D97-AF65-F5344CB8AC3E}">
        <p14:creationId xmlns:p14="http://schemas.microsoft.com/office/powerpoint/2010/main" val="428750449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normAutofit fontScale="90000"/>
          </a:bodyPr>
          <a:lstStyle/>
          <a:p>
            <a:r>
              <a:rPr lang="en-US" dirty="0"/>
              <a:t>The Power Method for Computing the Dominant Eigenvalue</a:t>
            </a:r>
          </a:p>
        </p:txBody>
      </p:sp>
      <p:sp>
        <p:nvSpPr>
          <p:cNvPr id="3" name="Content Placeholder 2"/>
          <p:cNvSpPr>
            <a:spLocks noGrp="1"/>
          </p:cNvSpPr>
          <p:nvPr>
            <p:ph idx="1"/>
          </p:nvPr>
        </p:nvSpPr>
        <p:spPr>
          <a:xfrm>
            <a:off x="457200" y="1371600"/>
            <a:ext cx="8229600" cy="4525963"/>
          </a:xfrm>
        </p:spPr>
        <p:txBody>
          <a:bodyPr>
            <a:normAutofit fontScale="92500" lnSpcReduction="10000"/>
          </a:bodyPr>
          <a:lstStyle/>
          <a:p>
            <a:r>
              <a:rPr lang="en-US" dirty="0" smtClean="0"/>
              <a:t>If </a:t>
            </a:r>
            <a:r>
              <a:rPr lang="en-US" i="1" dirty="0" err="1" smtClean="0"/>
              <a:t>v</a:t>
            </a:r>
            <a:r>
              <a:rPr lang="en-US" i="1" baseline="-25000" dirty="0" err="1" smtClean="0"/>
              <a:t>0</a:t>
            </a:r>
            <a:r>
              <a:rPr lang="en-US" dirty="0" smtClean="0"/>
              <a:t> is an initial vector, A is diagonalizable, and A has a dominant eigenvalue, then the sequence</a:t>
            </a:r>
            <a:br>
              <a:rPr lang="en-US" dirty="0" smtClean="0"/>
            </a:br>
            <a:r>
              <a:rPr lang="en-US" dirty="0" smtClean="0"/>
              <a:t/>
            </a:r>
            <a:br>
              <a:rPr lang="en-US" dirty="0" smtClean="0"/>
            </a:br>
            <a:r>
              <a:rPr lang="en-US" dirty="0" smtClean="0"/>
              <a:t>converges to the eigenvector corresponding to the dominant eigenvalue.</a:t>
            </a:r>
          </a:p>
          <a:p>
            <a:r>
              <a:rPr lang="en-US" dirty="0" smtClean="0"/>
              <a:t>The rate of convergence is determined by the ratio     , where </a:t>
            </a:r>
            <a:r>
              <a:rPr lang="en-US" i="1" dirty="0" smtClean="0"/>
              <a:t>λ</a:t>
            </a:r>
            <a:r>
              <a:rPr lang="en-US" i="1" baseline="-25000" dirty="0" smtClean="0"/>
              <a:t>2</a:t>
            </a:r>
            <a:r>
              <a:rPr lang="en-US" dirty="0" smtClean="0"/>
              <a:t> is the second largest eigenvalue. The power method will converge quickly if        is small and slowly if       is close to 1.</a:t>
            </a:r>
            <a:endParaRPr lang="en-US" dirty="0"/>
          </a:p>
        </p:txBody>
      </p:sp>
      <p:graphicFrame>
        <p:nvGraphicFramePr>
          <p:cNvPr id="4" name="Object 3"/>
          <p:cNvGraphicFramePr>
            <a:graphicFrameLocks noChangeAspect="1"/>
          </p:cNvGraphicFramePr>
          <p:nvPr>
            <p:extLst>
              <p:ext uri="{D42A27DB-BD31-4B8C-83A1-F6EECF244321}">
                <p14:modId xmlns:p14="http://schemas.microsoft.com/office/powerpoint/2010/main" val="1489710802"/>
              </p:ext>
            </p:extLst>
          </p:nvPr>
        </p:nvGraphicFramePr>
        <p:xfrm>
          <a:off x="1711411" y="3943155"/>
          <a:ext cx="345989" cy="609601"/>
        </p:xfrm>
        <a:graphic>
          <a:graphicData uri="http://schemas.openxmlformats.org/presentationml/2006/ole">
            <mc:AlternateContent xmlns:mc="http://schemas.openxmlformats.org/markup-compatibility/2006">
              <mc:Choice xmlns:v="urn:schemas-microsoft-com:vml" Requires="v">
                <p:oleObj spid="_x0000_s566514" name="Equation" r:id="rId4" imgW="266700" imgH="469900" progId="Equation.DSMT4">
                  <p:embed/>
                </p:oleObj>
              </mc:Choice>
              <mc:Fallback>
                <p:oleObj name="Equation" r:id="rId4" imgW="266700" imgH="469900" progId="Equation.DSMT4">
                  <p:embed/>
                  <p:pic>
                    <p:nvPicPr>
                      <p:cNvPr id="0" name=""/>
                      <p:cNvPicPr/>
                      <p:nvPr/>
                    </p:nvPicPr>
                    <p:blipFill>
                      <a:blip r:embed="rId5"/>
                      <a:stretch>
                        <a:fillRect/>
                      </a:stretch>
                    </p:blipFill>
                    <p:spPr>
                      <a:xfrm>
                        <a:off x="1711411" y="3943155"/>
                        <a:ext cx="345989" cy="609601"/>
                      </a:xfrm>
                      <a:prstGeom prst="rect">
                        <a:avLst/>
                      </a:prstGeom>
                    </p:spPr>
                  </p:pic>
                </p:oleObj>
              </mc:Fallback>
            </mc:AlternateContent>
          </a:graphicData>
        </a:graphic>
      </p:graphicFrame>
      <p:graphicFrame>
        <p:nvGraphicFramePr>
          <p:cNvPr id="11" name="Object 10"/>
          <p:cNvGraphicFramePr>
            <a:graphicFrameLocks noChangeAspect="1"/>
          </p:cNvGraphicFramePr>
          <p:nvPr>
            <p:extLst>
              <p:ext uri="{D42A27DB-BD31-4B8C-83A1-F6EECF244321}">
                <p14:modId xmlns:p14="http://schemas.microsoft.com/office/powerpoint/2010/main" val="2297087604"/>
              </p:ext>
            </p:extLst>
          </p:nvPr>
        </p:nvGraphicFramePr>
        <p:xfrm>
          <a:off x="2438400" y="4781356"/>
          <a:ext cx="345989" cy="609601"/>
        </p:xfrm>
        <a:graphic>
          <a:graphicData uri="http://schemas.openxmlformats.org/presentationml/2006/ole">
            <mc:AlternateContent xmlns:mc="http://schemas.openxmlformats.org/markup-compatibility/2006">
              <mc:Choice xmlns:v="urn:schemas-microsoft-com:vml" Requires="v">
                <p:oleObj spid="_x0000_s566515" name="Equation" r:id="rId6" imgW="266700" imgH="469900" progId="Equation.DSMT4">
                  <p:embed/>
                </p:oleObj>
              </mc:Choice>
              <mc:Fallback>
                <p:oleObj name="Equation" r:id="rId6" imgW="266700" imgH="469900" progId="Equation.DSMT4">
                  <p:embed/>
                  <p:pic>
                    <p:nvPicPr>
                      <p:cNvPr id="0" name=""/>
                      <p:cNvPicPr/>
                      <p:nvPr/>
                    </p:nvPicPr>
                    <p:blipFill>
                      <a:blip r:embed="rId5"/>
                      <a:stretch>
                        <a:fillRect/>
                      </a:stretch>
                    </p:blipFill>
                    <p:spPr>
                      <a:xfrm>
                        <a:off x="2438400" y="4781356"/>
                        <a:ext cx="345989" cy="609601"/>
                      </a:xfrm>
                      <a:prstGeom prst="rect">
                        <a:avLst/>
                      </a:prstGeom>
                    </p:spPr>
                  </p:pic>
                </p:oleObj>
              </mc:Fallback>
            </mc:AlternateContent>
          </a:graphicData>
        </a:graphic>
      </p:graphicFrame>
      <p:graphicFrame>
        <p:nvGraphicFramePr>
          <p:cNvPr id="12" name="Object 11"/>
          <p:cNvGraphicFramePr>
            <a:graphicFrameLocks noChangeAspect="1"/>
          </p:cNvGraphicFramePr>
          <p:nvPr>
            <p:extLst>
              <p:ext uri="{D42A27DB-BD31-4B8C-83A1-F6EECF244321}">
                <p14:modId xmlns:p14="http://schemas.microsoft.com/office/powerpoint/2010/main" val="3230130493"/>
              </p:ext>
            </p:extLst>
          </p:nvPr>
        </p:nvGraphicFramePr>
        <p:xfrm>
          <a:off x="6220305" y="4724400"/>
          <a:ext cx="345989" cy="609601"/>
        </p:xfrm>
        <a:graphic>
          <a:graphicData uri="http://schemas.openxmlformats.org/presentationml/2006/ole">
            <mc:AlternateContent xmlns:mc="http://schemas.openxmlformats.org/markup-compatibility/2006">
              <mc:Choice xmlns:v="urn:schemas-microsoft-com:vml" Requires="v">
                <p:oleObj spid="_x0000_s566516" name="Equation" r:id="rId7" imgW="266700" imgH="469900" progId="Equation.DSMT4">
                  <p:embed/>
                </p:oleObj>
              </mc:Choice>
              <mc:Fallback>
                <p:oleObj name="Equation" r:id="rId7" imgW="266700" imgH="469900" progId="Equation.DSMT4">
                  <p:embed/>
                  <p:pic>
                    <p:nvPicPr>
                      <p:cNvPr id="0" name=""/>
                      <p:cNvPicPr/>
                      <p:nvPr/>
                    </p:nvPicPr>
                    <p:blipFill>
                      <a:blip r:embed="rId5"/>
                      <a:stretch>
                        <a:fillRect/>
                      </a:stretch>
                    </p:blipFill>
                    <p:spPr>
                      <a:xfrm>
                        <a:off x="6220305" y="4724400"/>
                        <a:ext cx="345989" cy="609601"/>
                      </a:xfrm>
                      <a:prstGeom prst="rect">
                        <a:avLst/>
                      </a:prstGeom>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1023397055"/>
              </p:ext>
            </p:extLst>
          </p:nvPr>
        </p:nvGraphicFramePr>
        <p:xfrm>
          <a:off x="2895600" y="2133600"/>
          <a:ext cx="2457450" cy="666750"/>
        </p:xfrm>
        <a:graphic>
          <a:graphicData uri="http://schemas.openxmlformats.org/presentationml/2006/ole">
            <mc:AlternateContent xmlns:mc="http://schemas.openxmlformats.org/markup-compatibility/2006">
              <mc:Choice xmlns:v="urn:schemas-microsoft-com:vml" Requires="v">
                <p:oleObj spid="_x0000_s566517" name="Equation" r:id="rId8" imgW="1638300" imgH="444500" progId="Equation.DSMT4">
                  <p:embed/>
                </p:oleObj>
              </mc:Choice>
              <mc:Fallback>
                <p:oleObj name="Equation" r:id="rId8" imgW="1638300" imgH="444500" progId="Equation.DSMT4">
                  <p:embed/>
                  <p:pic>
                    <p:nvPicPr>
                      <p:cNvPr id="0" name=""/>
                      <p:cNvPicPr/>
                      <p:nvPr/>
                    </p:nvPicPr>
                    <p:blipFill>
                      <a:blip r:embed="rId9"/>
                      <a:stretch>
                        <a:fillRect/>
                      </a:stretch>
                    </p:blipFill>
                    <p:spPr>
                      <a:xfrm>
                        <a:off x="2895600" y="2133600"/>
                        <a:ext cx="2457450" cy="666750"/>
                      </a:xfrm>
                      <a:prstGeom prst="rect">
                        <a:avLst/>
                      </a:prstGeom>
                    </p:spPr>
                  </p:pic>
                </p:oleObj>
              </mc:Fallback>
            </mc:AlternateContent>
          </a:graphicData>
        </a:graphic>
      </p:graphicFrame>
    </p:spTree>
    <p:extLst>
      <p:ext uri="{BB962C8B-B14F-4D97-AF65-F5344CB8AC3E}">
        <p14:creationId xmlns:p14="http://schemas.microsoft.com/office/powerpoint/2010/main" val="411595391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914400" y="315090"/>
            <a:ext cx="7313613" cy="868362"/>
          </a:xfrm>
        </p:spPr>
        <p:txBody>
          <a:bodyPr/>
          <a:lstStyle/>
          <a:p>
            <a:r>
              <a:rPr lang="en-US" dirty="0"/>
              <a:t>The Power Method </a:t>
            </a:r>
          </a:p>
        </p:txBody>
      </p:sp>
      <p:pic>
        <p:nvPicPr>
          <p:cNvPr id="5" name="Picture 4" descr="TP_tmp.png"/>
          <p:cNvPicPr>
            <a:picLocks noChangeAspect="1"/>
          </p:cNvPicPr>
          <p:nvPr>
            <p:custDataLst>
              <p:tags r:id="rId1"/>
            </p:custDataLst>
          </p:nvPr>
        </p:nvPicPr>
        <p:blipFill rotWithShape="1">
          <a:blip r:embed="rId3" cstate="print">
            <a:clrChange>
              <a:clrFrom>
                <a:srgbClr val="FEFEFE"/>
              </a:clrFrom>
              <a:clrTo>
                <a:srgbClr val="FEFEFE">
                  <a:alpha val="0"/>
                </a:srgbClr>
              </a:clrTo>
            </a:clrChange>
            <a:extLst>
              <a:ext uri="{28A0092B-C50C-407E-A947-70E740481C1C}">
                <a14:useLocalDpi xmlns:a14="http://schemas.microsoft.com/office/drawing/2010/main" val="0"/>
              </a:ext>
            </a:extLst>
          </a:blip>
          <a:srcRect b="11144"/>
          <a:stretch/>
        </p:blipFill>
        <p:spPr>
          <a:xfrm>
            <a:off x="0" y="1651000"/>
            <a:ext cx="8763000" cy="2572926"/>
          </a:xfrm>
          <a:prstGeom prst="rect">
            <a:avLst/>
          </a:prstGeom>
          <a:noFill/>
          <a:extLst>
            <a:ext uri="{909E8E84-426E-40dd-AFC4-6F175D3DCCD1}">
              <a14:hiddenFill xmlns:a14="http://schemas.microsoft.com/office/drawing/2010/main" xmlns="">
                <a:solidFill>
                  <a:scrgbClr r="0" g="0" b="0">
                    <a:alpha val="0"/>
                  </a:scrgbClr>
                </a:solidFill>
              </a14:hiddenFill>
            </a:ext>
          </a:extLst>
        </p:spPr>
      </p:pic>
    </p:spTree>
    <p:extLst>
      <p:ext uri="{BB962C8B-B14F-4D97-AF65-F5344CB8AC3E}">
        <p14:creationId xmlns:p14="http://schemas.microsoft.com/office/powerpoint/2010/main" val="268923837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The Power Method </a:t>
            </a:r>
            <a:r>
              <a:rPr lang="en-US" dirty="0" smtClean="0"/>
              <a:t> (concluded)</a:t>
            </a:r>
            <a:endParaRPr lang="en-US" dirty="0"/>
          </a:p>
        </p:txBody>
      </p:sp>
      <p:pic>
        <p:nvPicPr>
          <p:cNvPr id="7" name="Picture 6" descr="TP_tmp.png"/>
          <p:cNvPicPr>
            <a:picLocks noChangeAspect="1"/>
          </p:cNvPicPr>
          <p:nvPr>
            <p:custDataLst>
              <p:tags r:id="rId1"/>
            </p:custDataLst>
          </p:nvPr>
        </p:nvPicPr>
        <p:blipFill rotWithShape="1">
          <a:blip r:embed="rId3" cstate="print">
            <a:clrChange>
              <a:clrFrom>
                <a:srgbClr val="FEFEFE"/>
              </a:clrFrom>
              <a:clrTo>
                <a:srgbClr val="FEFEFE">
                  <a:alpha val="0"/>
                </a:srgbClr>
              </a:clrTo>
            </a:clrChange>
            <a:extLst>
              <a:ext uri="{28A0092B-C50C-407E-A947-70E740481C1C}">
                <a14:useLocalDpi xmlns:a14="http://schemas.microsoft.com/office/drawing/2010/main" val="0"/>
              </a:ext>
            </a:extLst>
          </a:blip>
          <a:srcRect t="6787"/>
          <a:stretch/>
        </p:blipFill>
        <p:spPr bwMode="auto">
          <a:xfrm>
            <a:off x="190496" y="2050817"/>
            <a:ext cx="8763000" cy="4522141"/>
          </a:xfrm>
          <a:prstGeom prst="rect">
            <a:avLst/>
          </a:prstGeom>
          <a:noFill/>
          <a:ln/>
          <a:effectLst/>
          <a:extLst>
            <a:ext uri="{909E8E84-426E-40dd-AFC4-6F175D3DCCD1}">
              <a14:hiddenFill xmlns:a14="http://schemas.microsoft.com/office/drawing/2010/main" xmlns="">
                <a:solidFill>
                  <a:srgbClr val="000000">
                    <a:alpha val="0"/>
                  </a:srgbClr>
                </a:solidFill>
              </a14:hiddenFill>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spTree>
    <p:extLst>
      <p:ext uri="{BB962C8B-B14F-4D97-AF65-F5344CB8AC3E}">
        <p14:creationId xmlns:p14="http://schemas.microsoft.com/office/powerpoint/2010/main" val="79980930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5</a:t>
            </a:r>
            <a:endParaRPr lang="en-US" dirty="0"/>
          </a:p>
        </p:txBody>
      </p:sp>
      <p:sp>
        <p:nvSpPr>
          <p:cNvPr id="3" name="Content Placeholder 2"/>
          <p:cNvSpPr>
            <a:spLocks noGrp="1"/>
          </p:cNvSpPr>
          <p:nvPr>
            <p:ph idx="1"/>
          </p:nvPr>
        </p:nvSpPr>
        <p:spPr/>
        <p:txBody>
          <a:bodyPr/>
          <a:lstStyle/>
          <a:p>
            <a:r>
              <a:rPr lang="en-US" dirty="0" smtClean="0"/>
              <a:t>Create a matrix A with known eigenvalues, one of which is dominant, verify that it is diagonalizable, compute the dominant eigenvalue using the power method, and compare it to the eigenvalue found using </a:t>
            </a:r>
            <a:r>
              <a:rPr lang="en-US" dirty="0" err="1" smtClean="0"/>
              <a:t>MATLAB</a:t>
            </a:r>
            <a:r>
              <a:rPr lang="en-US" dirty="0" smtClean="0"/>
              <a:t>.</a:t>
            </a:r>
            <a:endParaRPr lang="en-US" dirty="0"/>
          </a:p>
        </p:txBody>
      </p:sp>
    </p:spTree>
    <p:extLst>
      <p:ext uri="{BB962C8B-B14F-4D97-AF65-F5344CB8AC3E}">
        <p14:creationId xmlns:p14="http://schemas.microsoft.com/office/powerpoint/2010/main" val="82219397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3233"/>
            <a:ext cx="8229600" cy="1143000"/>
          </a:xfrm>
        </p:spPr>
        <p:txBody>
          <a:bodyPr/>
          <a:lstStyle/>
          <a:p>
            <a:r>
              <a:rPr lang="en-US" dirty="0" smtClean="0"/>
              <a:t>Example 5</a:t>
            </a:r>
            <a:endParaRPr lang="en-US" dirty="0"/>
          </a:p>
        </p:txBody>
      </p:sp>
      <p:sp>
        <p:nvSpPr>
          <p:cNvPr id="4" name="TextBox 3"/>
          <p:cNvSpPr txBox="1"/>
          <p:nvPr/>
        </p:nvSpPr>
        <p:spPr>
          <a:xfrm>
            <a:off x="624155" y="304800"/>
            <a:ext cx="2667000" cy="461665"/>
          </a:xfrm>
          <a:prstGeom prst="rect">
            <a:avLst/>
          </a:prstGeom>
          <a:noFill/>
        </p:spPr>
        <p:txBody>
          <a:bodyPr wrap="square" rtlCol="0">
            <a:spAutoFit/>
          </a:bodyPr>
          <a:lstStyle/>
          <a:p>
            <a:r>
              <a:rPr lang="en-US" sz="2400" dirty="0" err="1" smtClean="0"/>
              <a:t>powermthdtest.m</a:t>
            </a:r>
            <a:endParaRPr lang="en-US" sz="2400" dirty="0"/>
          </a:p>
        </p:txBody>
      </p:sp>
      <p:sp>
        <p:nvSpPr>
          <p:cNvPr id="5" name="TextBox 4"/>
          <p:cNvSpPr txBox="1"/>
          <p:nvPr/>
        </p:nvSpPr>
        <p:spPr>
          <a:xfrm>
            <a:off x="609600" y="762000"/>
            <a:ext cx="8382000" cy="2708434"/>
          </a:xfrm>
          <a:prstGeom prst="rect">
            <a:avLst/>
          </a:prstGeom>
          <a:noFill/>
        </p:spPr>
        <p:txBody>
          <a:bodyPr wrap="square" rtlCol="0">
            <a:spAutoFit/>
          </a:bodyPr>
          <a:lstStyle/>
          <a:p>
            <a:r>
              <a:rPr lang="nl-NL" sz="1200" dirty="0" smtClean="0">
                <a:latin typeface="Courier New" panose="02070309020205020404" pitchFamily="49" charset="0"/>
                <a:cs typeface="Courier New" panose="02070309020205020404" pitchFamily="49" charset="0"/>
              </a:rPr>
              <a:t>% </a:t>
            </a:r>
            <a:r>
              <a:rPr lang="nl-NL" sz="1200" dirty="0">
                <a:latin typeface="Courier New" panose="02070309020205020404" pitchFamily="49" charset="0"/>
                <a:cs typeface="Courier New" panose="02070309020205020404" pitchFamily="49" charset="0"/>
              </a:rPr>
              <a:t>eigenvalues 41, 36, -36, -26, 24</a:t>
            </a:r>
          </a:p>
          <a:p>
            <a:r>
              <a:rPr lang="pt-BR" sz="1200" dirty="0">
                <a:latin typeface="Courier New" panose="02070309020205020404" pitchFamily="49" charset="0"/>
                <a:cs typeface="Courier New" panose="02070309020205020404" pitchFamily="49" charset="0"/>
              </a:rPr>
              <a:t>A = [-24 -24 5 1 -32;0 -36 -36 -10 -26;0 0 36 -43 -8;</a:t>
            </a:r>
          </a:p>
          <a:p>
            <a:r>
              <a:rPr lang="en-US" sz="1200" dirty="0">
                <a:latin typeface="Courier New" panose="02070309020205020404" pitchFamily="49" charset="0"/>
                <a:cs typeface="Courier New" panose="02070309020205020404" pitchFamily="49" charset="0"/>
              </a:rPr>
              <a:t>     0 0 0 -26 -45;0 0 0 0 41];</a:t>
            </a:r>
          </a:p>
          <a:p>
            <a:r>
              <a:rPr lang="en-US" sz="1200" dirty="0">
                <a:latin typeface="Courier New" panose="02070309020205020404" pitchFamily="49" charset="0"/>
                <a:cs typeface="Courier New" panose="02070309020205020404" pitchFamily="49" charset="0"/>
              </a:rPr>
              <a:t>B = rand(5,5);</a:t>
            </a:r>
          </a:p>
          <a:p>
            <a:r>
              <a:rPr lang="en-US" sz="1200" dirty="0">
                <a:latin typeface="Courier New" panose="02070309020205020404" pitchFamily="49" charset="0"/>
                <a:cs typeface="Courier New" panose="02070309020205020404" pitchFamily="49" charset="0"/>
              </a:rPr>
              <a:t>[</a:t>
            </a:r>
            <a:r>
              <a:rPr lang="en-US" sz="1200" dirty="0" err="1">
                <a:latin typeface="Courier New" panose="02070309020205020404" pitchFamily="49" charset="0"/>
                <a:cs typeface="Courier New" panose="02070309020205020404" pitchFamily="49" charset="0"/>
              </a:rPr>
              <a:t>Q,R</a:t>
            </a:r>
            <a:r>
              <a:rPr lang="en-US" sz="1200" dirty="0">
                <a:latin typeface="Courier New" panose="02070309020205020404" pitchFamily="49" charset="0"/>
                <a:cs typeface="Courier New" panose="02070309020205020404" pitchFamily="49" charset="0"/>
              </a:rPr>
              <a:t>] = </a:t>
            </a:r>
            <a:r>
              <a:rPr lang="en-US" sz="1200" dirty="0" err="1">
                <a:latin typeface="Courier New" panose="02070309020205020404" pitchFamily="49" charset="0"/>
                <a:cs typeface="Courier New" panose="02070309020205020404" pitchFamily="49" charset="0"/>
              </a:rPr>
              <a:t>qr</a:t>
            </a:r>
            <a:r>
              <a:rPr lang="en-US" sz="1200" dirty="0">
                <a:latin typeface="Courier New" panose="02070309020205020404" pitchFamily="49" charset="0"/>
                <a:cs typeface="Courier New" panose="02070309020205020404" pitchFamily="49" charset="0"/>
              </a:rPr>
              <a:t>(B);</a:t>
            </a:r>
          </a:p>
          <a:p>
            <a:r>
              <a:rPr lang="en-US" sz="1200" dirty="0">
                <a:latin typeface="Courier New" panose="02070309020205020404" pitchFamily="49" charset="0"/>
                <a:cs typeface="Courier New" panose="02070309020205020404" pitchFamily="49" charset="0"/>
              </a:rPr>
              <a:t>C = Q'*A*Q % similar matrices have the same eigenvalues</a:t>
            </a:r>
          </a:p>
          <a:p>
            <a:r>
              <a:rPr lang="en-US" sz="1200" dirty="0">
                <a:latin typeface="Courier New" panose="02070309020205020404" pitchFamily="49" charset="0"/>
                <a:cs typeface="Courier New" panose="02070309020205020404" pitchFamily="49" charset="0"/>
              </a:rPr>
              <a:t>[</a:t>
            </a:r>
            <a:r>
              <a:rPr lang="en-US" sz="1200" dirty="0" err="1">
                <a:latin typeface="Courier New" panose="02070309020205020404" pitchFamily="49" charset="0"/>
                <a:cs typeface="Courier New" panose="02070309020205020404" pitchFamily="49" charset="0"/>
              </a:rPr>
              <a:t>V,D</a:t>
            </a:r>
            <a:r>
              <a:rPr lang="en-US" sz="1200" dirty="0">
                <a:latin typeface="Courier New" panose="02070309020205020404" pitchFamily="49" charset="0"/>
                <a:cs typeface="Courier New" panose="02070309020205020404" pitchFamily="49" charset="0"/>
              </a:rPr>
              <a:t>] = </a:t>
            </a:r>
            <a:r>
              <a:rPr lang="en-US" sz="1200" dirty="0" err="1">
                <a:latin typeface="Courier New" panose="02070309020205020404" pitchFamily="49" charset="0"/>
                <a:cs typeface="Courier New" panose="02070309020205020404" pitchFamily="49" charset="0"/>
              </a:rPr>
              <a:t>eig</a:t>
            </a:r>
            <a:r>
              <a:rPr lang="en-US" sz="1200" dirty="0">
                <a:latin typeface="Courier New" panose="02070309020205020404" pitchFamily="49" charset="0"/>
                <a:cs typeface="Courier New" panose="02070309020205020404" pitchFamily="49" charset="0"/>
              </a:rPr>
              <a:t>(C);</a:t>
            </a:r>
          </a:p>
          <a:p>
            <a:r>
              <a:rPr lang="nl-NL" sz="1200" dirty="0">
                <a:latin typeface="Courier New" panose="02070309020205020404" pitchFamily="49" charset="0"/>
                <a:cs typeface="Courier New" panose="02070309020205020404" pitchFamily="49" charset="0"/>
              </a:rPr>
              <a:t>norm(V*D*inv(V)-C) % C is diagonalizable</a:t>
            </a:r>
          </a:p>
          <a:p>
            <a:r>
              <a:rPr lang="en-US" sz="1200" dirty="0">
                <a:latin typeface="Courier New" panose="02070309020205020404" pitchFamily="49" charset="0"/>
                <a:cs typeface="Courier New" panose="02070309020205020404" pitchFamily="49" charset="0"/>
              </a:rPr>
              <a:t>E = </a:t>
            </a:r>
            <a:r>
              <a:rPr lang="en-US" sz="1200" dirty="0" err="1">
                <a:latin typeface="Courier New" panose="02070309020205020404" pitchFamily="49" charset="0"/>
                <a:cs typeface="Courier New" panose="02070309020205020404" pitchFamily="49" charset="0"/>
              </a:rPr>
              <a:t>eig</a:t>
            </a:r>
            <a:r>
              <a:rPr lang="en-US" sz="1200" dirty="0">
                <a:latin typeface="Courier New" panose="02070309020205020404" pitchFamily="49" charset="0"/>
                <a:cs typeface="Courier New" panose="02070309020205020404" pitchFamily="49" charset="0"/>
              </a:rPr>
              <a:t>(C) % the eigenvalues of C</a:t>
            </a:r>
          </a:p>
          <a:p>
            <a:r>
              <a:rPr lang="en-US" sz="1200" dirty="0" err="1">
                <a:latin typeface="Courier New" panose="02070309020205020404" pitchFamily="49" charset="0"/>
                <a:cs typeface="Courier New" panose="02070309020205020404" pitchFamily="49" charset="0"/>
              </a:rPr>
              <a:t>domeig</a:t>
            </a:r>
            <a:r>
              <a:rPr lang="en-US" sz="1200" dirty="0">
                <a:latin typeface="Courier New" panose="02070309020205020404" pitchFamily="49" charset="0"/>
                <a:cs typeface="Courier New" panose="02070309020205020404" pitchFamily="49" charset="0"/>
              </a:rPr>
              <a:t> = max(abs(E));</a:t>
            </a:r>
          </a:p>
          <a:p>
            <a:r>
              <a:rPr lang="en-US" sz="1200" dirty="0">
                <a:latin typeface="Courier New" panose="02070309020205020404" pitchFamily="49" charset="0"/>
                <a:cs typeface="Courier New" panose="02070309020205020404" pitchFamily="49" charset="0"/>
              </a:rPr>
              <a:t>% estimate the dominant eigenvalue using the power method</a:t>
            </a:r>
          </a:p>
          <a:p>
            <a:r>
              <a:rPr lang="en-US" sz="1200" dirty="0">
                <a:latin typeface="Courier New" panose="02070309020205020404" pitchFamily="49" charset="0"/>
                <a:cs typeface="Courier New" panose="02070309020205020404" pitchFamily="49" charset="0"/>
              </a:rPr>
              <a:t>[</a:t>
            </a:r>
            <a:r>
              <a:rPr lang="en-US" sz="1200" dirty="0" err="1">
                <a:latin typeface="Courier New" panose="02070309020205020404" pitchFamily="49" charset="0"/>
                <a:cs typeface="Courier New" panose="02070309020205020404" pitchFamily="49" charset="0"/>
              </a:rPr>
              <a:t>lambda1,v,iter</a:t>
            </a:r>
            <a:r>
              <a:rPr lang="en-US" sz="1200" dirty="0">
                <a:latin typeface="Courier New" panose="02070309020205020404" pitchFamily="49" charset="0"/>
                <a:cs typeface="Courier New" panose="02070309020205020404" pitchFamily="49" charset="0"/>
              </a:rPr>
              <a:t>] = </a:t>
            </a:r>
            <a:r>
              <a:rPr lang="en-US" sz="1200" dirty="0" err="1">
                <a:latin typeface="Courier New" panose="02070309020205020404" pitchFamily="49" charset="0"/>
                <a:cs typeface="Courier New" panose="02070309020205020404" pitchFamily="49" charset="0"/>
              </a:rPr>
              <a:t>largeeig</a:t>
            </a:r>
            <a:r>
              <a:rPr lang="en-US" sz="1200" dirty="0">
                <a:latin typeface="Courier New" panose="02070309020205020404" pitchFamily="49" charset="0"/>
                <a:cs typeface="Courier New" panose="02070309020205020404" pitchFamily="49" charset="0"/>
              </a:rPr>
              <a:t>(</a:t>
            </a:r>
            <a:r>
              <a:rPr lang="en-US" sz="1200" dirty="0" err="1">
                <a:latin typeface="Courier New" panose="02070309020205020404" pitchFamily="49" charset="0"/>
                <a:cs typeface="Courier New" panose="02070309020205020404" pitchFamily="49" charset="0"/>
              </a:rPr>
              <a:t>A,ones</a:t>
            </a:r>
            <a:r>
              <a:rPr lang="en-US" sz="1200" dirty="0">
                <a:latin typeface="Courier New" panose="02070309020205020404" pitchFamily="49" charset="0"/>
                <a:cs typeface="Courier New" panose="02070309020205020404" pitchFamily="49" charset="0"/>
              </a:rPr>
              <a:t>(5,1),</a:t>
            </a:r>
            <a:r>
              <a:rPr lang="en-US" sz="1200" dirty="0" err="1">
                <a:latin typeface="Courier New" panose="02070309020205020404" pitchFamily="49" charset="0"/>
                <a:cs typeface="Courier New" panose="02070309020205020404" pitchFamily="49" charset="0"/>
              </a:rPr>
              <a:t>1.0e</a:t>
            </a:r>
            <a:r>
              <a:rPr lang="en-US" sz="1200" dirty="0">
                <a:latin typeface="Courier New" panose="02070309020205020404" pitchFamily="49" charset="0"/>
                <a:cs typeface="Courier New" panose="02070309020205020404" pitchFamily="49" charset="0"/>
              </a:rPr>
              <a:t>-12,250);</a:t>
            </a:r>
          </a:p>
          <a:p>
            <a:r>
              <a:rPr lang="en-US" sz="1200" dirty="0" err="1">
                <a:latin typeface="Courier New" panose="02070309020205020404" pitchFamily="49" charset="0"/>
                <a:cs typeface="Courier New" panose="02070309020205020404" pitchFamily="49" charset="0"/>
              </a:rPr>
              <a:t>fprintf</a:t>
            </a:r>
            <a:r>
              <a:rPr lang="en-US" sz="1200" dirty="0">
                <a:latin typeface="Courier New" panose="02070309020205020404" pitchFamily="49" charset="0"/>
                <a:cs typeface="Courier New" panose="02070309020205020404" pitchFamily="49" charset="0"/>
              </a:rPr>
              <a:t>('abs(</a:t>
            </a:r>
            <a:r>
              <a:rPr lang="en-US" sz="1200" dirty="0" err="1">
                <a:latin typeface="Courier New" panose="02070309020205020404" pitchFamily="49" charset="0"/>
                <a:cs typeface="Courier New" panose="02070309020205020404" pitchFamily="49" charset="0"/>
              </a:rPr>
              <a:t>lambda1-domeig</a:t>
            </a:r>
            <a:r>
              <a:rPr lang="en-US" sz="1200" dirty="0">
                <a:latin typeface="Courier New" panose="02070309020205020404" pitchFamily="49" charset="0"/>
                <a:cs typeface="Courier New" panose="02070309020205020404" pitchFamily="49" charset="0"/>
              </a:rPr>
              <a:t>) = %.</a:t>
            </a:r>
            <a:r>
              <a:rPr lang="en-US" sz="1200" dirty="0" err="1">
                <a:latin typeface="Courier New" panose="02070309020205020404" pitchFamily="49" charset="0"/>
                <a:cs typeface="Courier New" panose="02070309020205020404" pitchFamily="49" charset="0"/>
              </a:rPr>
              <a:t>8e</a:t>
            </a:r>
            <a:r>
              <a:rPr lang="en-US" sz="1200" dirty="0">
                <a:latin typeface="Courier New" panose="02070309020205020404" pitchFamily="49" charset="0"/>
                <a:cs typeface="Courier New" panose="02070309020205020404" pitchFamily="49" charset="0"/>
              </a:rPr>
              <a:t>\</a:t>
            </a:r>
            <a:r>
              <a:rPr lang="en-US" sz="1200" dirty="0" err="1">
                <a:latin typeface="Courier New" panose="02070309020205020404" pitchFamily="49" charset="0"/>
                <a:cs typeface="Courier New" panose="02070309020205020404" pitchFamily="49" charset="0"/>
              </a:rPr>
              <a:t>n',abs</a:t>
            </a:r>
            <a:r>
              <a:rPr lang="en-US" sz="1200" dirty="0">
                <a:latin typeface="Courier New" panose="02070309020205020404" pitchFamily="49" charset="0"/>
                <a:cs typeface="Courier New" panose="02070309020205020404" pitchFamily="49" charset="0"/>
              </a:rPr>
              <a:t>(</a:t>
            </a:r>
            <a:r>
              <a:rPr lang="en-US" sz="1200" dirty="0" err="1">
                <a:latin typeface="Courier New" panose="02070309020205020404" pitchFamily="49" charset="0"/>
                <a:cs typeface="Courier New" panose="02070309020205020404" pitchFamily="49" charset="0"/>
              </a:rPr>
              <a:t>lambda1-domeig</a:t>
            </a:r>
            <a:r>
              <a:rPr lang="en-US" sz="1200" dirty="0">
                <a:latin typeface="Courier New" panose="02070309020205020404" pitchFamily="49" charset="0"/>
                <a:cs typeface="Courier New" panose="02070309020205020404" pitchFamily="49" charset="0"/>
              </a:rPr>
              <a:t>));</a:t>
            </a:r>
          </a:p>
          <a:p>
            <a:endParaRPr lang="en-US" sz="1400" dirty="0"/>
          </a:p>
        </p:txBody>
      </p:sp>
      <p:sp>
        <p:nvSpPr>
          <p:cNvPr id="6" name="TextBox 5"/>
          <p:cNvSpPr txBox="1"/>
          <p:nvPr/>
        </p:nvSpPr>
        <p:spPr>
          <a:xfrm>
            <a:off x="635285" y="3276600"/>
            <a:ext cx="6400800" cy="3600986"/>
          </a:xfrm>
          <a:prstGeom prst="rect">
            <a:avLst/>
          </a:prstGeom>
          <a:noFill/>
        </p:spPr>
        <p:txBody>
          <a:bodyPr wrap="square" rtlCol="0">
            <a:spAutoFit/>
          </a:bodyPr>
          <a:lstStyle/>
          <a:p>
            <a:r>
              <a:rPr lang="en-US" sz="1200" dirty="0" smtClean="0">
                <a:latin typeface="Courier New" panose="02070309020205020404" pitchFamily="49" charset="0"/>
                <a:cs typeface="Courier New" panose="02070309020205020404" pitchFamily="49" charset="0"/>
              </a:rPr>
              <a:t>Run:</a:t>
            </a:r>
            <a:endParaRPr lang="en-US" sz="1200" dirty="0">
              <a:latin typeface="Courier New" panose="02070309020205020404" pitchFamily="49" charset="0"/>
              <a:cs typeface="Courier New" panose="02070309020205020404" pitchFamily="49" charset="0"/>
            </a:endParaRPr>
          </a:p>
          <a:p>
            <a:r>
              <a:rPr lang="pt-BR" sz="1200" dirty="0">
                <a:latin typeface="Courier New" panose="02070309020205020404" pitchFamily="49" charset="0"/>
                <a:cs typeface="Courier New" panose="02070309020205020404" pitchFamily="49" charset="0"/>
              </a:rPr>
              <a:t>C </a:t>
            </a:r>
            <a:r>
              <a:rPr lang="pt-BR" sz="1200" dirty="0" smtClean="0">
                <a:latin typeface="Courier New" panose="02070309020205020404" pitchFamily="49" charset="0"/>
                <a:cs typeface="Courier New" panose="02070309020205020404" pitchFamily="49" charset="0"/>
              </a:rPr>
              <a:t>=</a:t>
            </a:r>
            <a:endParaRPr lang="pt-BR" sz="1200" dirty="0">
              <a:latin typeface="Courier New" panose="02070309020205020404" pitchFamily="49" charset="0"/>
              <a:cs typeface="Courier New" panose="02070309020205020404" pitchFamily="49" charset="0"/>
            </a:endParaRPr>
          </a:p>
          <a:p>
            <a:r>
              <a:rPr lang="pt-BR" sz="1200" dirty="0">
                <a:latin typeface="Courier New" panose="02070309020205020404" pitchFamily="49" charset="0"/>
                <a:cs typeface="Courier New" panose="02070309020205020404" pitchFamily="49" charset="0"/>
              </a:rPr>
              <a:t>  -40.9781  -31.0810   -4.6313  -21.5753   -4.5851</a:t>
            </a:r>
          </a:p>
          <a:p>
            <a:r>
              <a:rPr lang="pt-BR" sz="1200" dirty="0">
                <a:latin typeface="Courier New" panose="02070309020205020404" pitchFamily="49" charset="0"/>
                <a:cs typeface="Courier New" panose="02070309020205020404" pitchFamily="49" charset="0"/>
              </a:rPr>
              <a:t>   11.7050   34.7393   -7.4443   36.2672  -19.6448</a:t>
            </a:r>
          </a:p>
          <a:p>
            <a:r>
              <a:rPr lang="pt-BR" sz="1200" dirty="0">
                <a:latin typeface="Courier New" panose="02070309020205020404" pitchFamily="49" charset="0"/>
                <a:cs typeface="Courier New" panose="02070309020205020404" pitchFamily="49" charset="0"/>
              </a:rPr>
              <a:t>    2.9259   18.4741  -14.8756  -27.6542   -0.4782</a:t>
            </a:r>
          </a:p>
          <a:p>
            <a:r>
              <a:rPr lang="pt-BR" sz="1200" dirty="0">
                <a:latin typeface="Courier New" panose="02070309020205020404" pitchFamily="49" charset="0"/>
                <a:cs typeface="Courier New" panose="02070309020205020404" pitchFamily="49" charset="0"/>
              </a:rPr>
              <a:t>   -6.6090   -5.8369   -8.9187    7.8927   26.0999</a:t>
            </a:r>
          </a:p>
          <a:p>
            <a:r>
              <a:rPr lang="pt-BR" sz="1200" dirty="0">
                <a:latin typeface="Courier New" panose="02070309020205020404" pitchFamily="49" charset="0"/>
                <a:cs typeface="Courier New" panose="02070309020205020404" pitchFamily="49" charset="0"/>
              </a:rPr>
              <a:t>  -45.3991  -24.7993  -32.3728   30.4716    4.2217</a:t>
            </a:r>
          </a:p>
          <a:p>
            <a:endParaRPr lang="pt-BR" sz="1200" dirty="0">
              <a:latin typeface="Courier New" panose="02070309020205020404" pitchFamily="49" charset="0"/>
              <a:cs typeface="Courier New" panose="02070309020205020404" pitchFamily="49" charset="0"/>
            </a:endParaRPr>
          </a:p>
          <a:p>
            <a:r>
              <a:rPr lang="pt-BR" sz="1200" dirty="0">
                <a:latin typeface="Courier New" panose="02070309020205020404" pitchFamily="49" charset="0"/>
                <a:cs typeface="Courier New" panose="02070309020205020404" pitchFamily="49" charset="0"/>
              </a:rPr>
              <a:t>ans </a:t>
            </a:r>
            <a:r>
              <a:rPr lang="pt-BR" sz="1200" dirty="0" smtClean="0">
                <a:latin typeface="Courier New" panose="02070309020205020404" pitchFamily="49" charset="0"/>
                <a:cs typeface="Courier New" panose="02070309020205020404" pitchFamily="49" charset="0"/>
              </a:rPr>
              <a:t>=</a:t>
            </a:r>
            <a:endParaRPr lang="pt-BR" sz="1200" dirty="0">
              <a:latin typeface="Courier New" panose="02070309020205020404" pitchFamily="49" charset="0"/>
              <a:cs typeface="Courier New" panose="02070309020205020404" pitchFamily="49" charset="0"/>
            </a:endParaRPr>
          </a:p>
          <a:p>
            <a:r>
              <a:rPr lang="pt-BR" sz="1200" dirty="0">
                <a:latin typeface="Courier New" panose="02070309020205020404" pitchFamily="49" charset="0"/>
                <a:cs typeface="Courier New" panose="02070309020205020404" pitchFamily="49" charset="0"/>
              </a:rPr>
              <a:t>   2.3212e-13</a:t>
            </a:r>
          </a:p>
          <a:p>
            <a:endParaRPr lang="pt-BR" sz="1200" dirty="0">
              <a:latin typeface="Courier New" panose="02070309020205020404" pitchFamily="49" charset="0"/>
              <a:cs typeface="Courier New" panose="02070309020205020404" pitchFamily="49" charset="0"/>
            </a:endParaRPr>
          </a:p>
          <a:p>
            <a:r>
              <a:rPr lang="pt-BR" sz="1200" dirty="0">
                <a:latin typeface="Courier New" panose="02070309020205020404" pitchFamily="49" charset="0"/>
                <a:cs typeface="Courier New" panose="02070309020205020404" pitchFamily="49" charset="0"/>
              </a:rPr>
              <a:t>E </a:t>
            </a:r>
            <a:r>
              <a:rPr lang="pt-BR" sz="1200" dirty="0" smtClean="0">
                <a:latin typeface="Courier New" panose="02070309020205020404" pitchFamily="49" charset="0"/>
                <a:cs typeface="Courier New" panose="02070309020205020404" pitchFamily="49" charset="0"/>
              </a:rPr>
              <a:t>=</a:t>
            </a:r>
            <a:endParaRPr lang="pt-BR" sz="1200" dirty="0">
              <a:latin typeface="Courier New" panose="02070309020205020404" pitchFamily="49" charset="0"/>
              <a:cs typeface="Courier New" panose="02070309020205020404" pitchFamily="49" charset="0"/>
            </a:endParaRPr>
          </a:p>
          <a:p>
            <a:r>
              <a:rPr lang="pt-BR" sz="1200" dirty="0">
                <a:latin typeface="Courier New" panose="02070309020205020404" pitchFamily="49" charset="0"/>
                <a:cs typeface="Courier New" panose="02070309020205020404" pitchFamily="49" charset="0"/>
              </a:rPr>
              <a:t>   41.0000</a:t>
            </a:r>
          </a:p>
          <a:p>
            <a:r>
              <a:rPr lang="pt-BR" sz="1200" dirty="0">
                <a:latin typeface="Courier New" panose="02070309020205020404" pitchFamily="49" charset="0"/>
                <a:cs typeface="Courier New" panose="02070309020205020404" pitchFamily="49" charset="0"/>
              </a:rPr>
              <a:t>   36.0000</a:t>
            </a:r>
          </a:p>
          <a:p>
            <a:r>
              <a:rPr lang="pt-BR" sz="1200" dirty="0">
                <a:latin typeface="Courier New" panose="02070309020205020404" pitchFamily="49" charset="0"/>
                <a:cs typeface="Courier New" panose="02070309020205020404" pitchFamily="49" charset="0"/>
              </a:rPr>
              <a:t>  -36.0000</a:t>
            </a:r>
          </a:p>
          <a:p>
            <a:r>
              <a:rPr lang="pt-BR" sz="1200" dirty="0">
                <a:latin typeface="Courier New" panose="02070309020205020404" pitchFamily="49" charset="0"/>
                <a:cs typeface="Courier New" panose="02070309020205020404" pitchFamily="49" charset="0"/>
              </a:rPr>
              <a:t>  -26.0000</a:t>
            </a:r>
          </a:p>
          <a:p>
            <a:r>
              <a:rPr lang="pt-BR" sz="1200" dirty="0">
                <a:latin typeface="Courier New" panose="02070309020205020404" pitchFamily="49" charset="0"/>
                <a:cs typeface="Courier New" panose="02070309020205020404" pitchFamily="49" charset="0"/>
              </a:rPr>
              <a:t>  -24.0000</a:t>
            </a:r>
          </a:p>
          <a:p>
            <a:endParaRPr lang="pt-BR" sz="1200" dirty="0">
              <a:latin typeface="Courier New" panose="02070309020205020404" pitchFamily="49" charset="0"/>
              <a:cs typeface="Courier New" panose="02070309020205020404" pitchFamily="49" charset="0"/>
            </a:endParaRPr>
          </a:p>
          <a:p>
            <a:r>
              <a:rPr lang="pt-BR" sz="1200" dirty="0">
                <a:latin typeface="Courier New" panose="02070309020205020404" pitchFamily="49" charset="0"/>
                <a:cs typeface="Courier New" panose="02070309020205020404" pitchFamily="49" charset="0"/>
              </a:rPr>
              <a:t>abs(lambda1-domeig) = 1.13686838e-13</a:t>
            </a:r>
            <a:endParaRPr lang="en-US" sz="1200" dirty="0">
              <a:latin typeface="Courier New" panose="02070309020205020404" pitchFamily="49" charset="0"/>
              <a:cs typeface="Courier New" panose="02070309020205020404" pitchFamily="49" charset="0"/>
            </a:endParaRPr>
          </a:p>
        </p:txBody>
      </p:sp>
      <p:cxnSp>
        <p:nvCxnSpPr>
          <p:cNvPr id="11" name="Straight Arrow Connector 10"/>
          <p:cNvCxnSpPr/>
          <p:nvPr/>
        </p:nvCxnSpPr>
        <p:spPr>
          <a:xfrm flipH="1">
            <a:off x="5562600" y="2942934"/>
            <a:ext cx="55362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2" name="Group 11"/>
          <p:cNvGrpSpPr/>
          <p:nvPr/>
        </p:nvGrpSpPr>
        <p:grpSpPr>
          <a:xfrm>
            <a:off x="6202976" y="2438400"/>
            <a:ext cx="2864824" cy="806885"/>
            <a:chOff x="6440052" y="4648976"/>
            <a:chExt cx="2864824" cy="806885"/>
          </a:xfrm>
        </p:grpSpPr>
        <p:sp>
          <p:nvSpPr>
            <p:cNvPr id="3" name="TextBox 2"/>
            <p:cNvSpPr txBox="1"/>
            <p:nvPr/>
          </p:nvSpPr>
          <p:spPr>
            <a:xfrm>
              <a:off x="6440052" y="4809530"/>
              <a:ext cx="2864824" cy="646331"/>
            </a:xfrm>
            <a:prstGeom prst="rect">
              <a:avLst/>
            </a:prstGeom>
            <a:noFill/>
          </p:spPr>
          <p:txBody>
            <a:bodyPr wrap="none" rtlCol="0">
              <a:spAutoFit/>
            </a:bodyPr>
            <a:lstStyle/>
            <a:p>
              <a:r>
                <a:rPr lang="en-US" dirty="0" smtClean="0"/>
                <a:t>NOTE:</a:t>
              </a:r>
            </a:p>
            <a:p>
              <a:r>
                <a:rPr lang="en-US" dirty="0" smtClean="0"/>
                <a:t>so expect slow convergence. </a:t>
              </a:r>
              <a:endParaRPr lang="en-US" dirty="0"/>
            </a:p>
          </p:txBody>
        </p:sp>
        <p:graphicFrame>
          <p:nvGraphicFramePr>
            <p:cNvPr id="10" name="Object 9"/>
            <p:cNvGraphicFramePr>
              <a:graphicFrameLocks noChangeAspect="1"/>
            </p:cNvGraphicFramePr>
            <p:nvPr>
              <p:extLst>
                <p:ext uri="{D42A27DB-BD31-4B8C-83A1-F6EECF244321}">
                  <p14:modId xmlns:p14="http://schemas.microsoft.com/office/powerpoint/2010/main" val="1527515885"/>
                </p:ext>
              </p:extLst>
            </p:nvPr>
          </p:nvGraphicFramePr>
          <p:xfrm>
            <a:off x="7190895" y="4648976"/>
            <a:ext cx="876300" cy="457200"/>
          </p:xfrm>
          <a:graphic>
            <a:graphicData uri="http://schemas.openxmlformats.org/presentationml/2006/ole">
              <mc:AlternateContent xmlns:mc="http://schemas.openxmlformats.org/markup-compatibility/2006">
                <mc:Choice xmlns:v="urn:schemas-microsoft-com:vml" Requires="v">
                  <p:oleObj spid="_x0000_s567357" name="Equation" r:id="rId3" imgW="876300" imgH="457200" progId="Equation.DSMT4">
                    <p:embed/>
                  </p:oleObj>
                </mc:Choice>
                <mc:Fallback>
                  <p:oleObj name="Equation" r:id="rId3" imgW="876300" imgH="457200" progId="Equation.DSMT4">
                    <p:embed/>
                    <p:pic>
                      <p:nvPicPr>
                        <p:cNvPr id="0" name=""/>
                        <p:cNvPicPr/>
                        <p:nvPr/>
                      </p:nvPicPr>
                      <p:blipFill>
                        <a:blip r:embed="rId4"/>
                        <a:stretch>
                          <a:fillRect/>
                        </a:stretch>
                      </p:blipFill>
                      <p:spPr>
                        <a:xfrm>
                          <a:off x="7190895" y="4648976"/>
                          <a:ext cx="876300" cy="457200"/>
                        </a:xfrm>
                        <a:prstGeom prst="rect">
                          <a:avLst/>
                        </a:prstGeom>
                      </p:spPr>
                    </p:pic>
                  </p:oleObj>
                </mc:Fallback>
              </mc:AlternateContent>
            </a:graphicData>
          </a:graphic>
        </p:graphicFrame>
      </p:grpSp>
    </p:spTree>
    <p:extLst>
      <p:ext uri="{BB962C8B-B14F-4D97-AF65-F5344CB8AC3E}">
        <p14:creationId xmlns:p14="http://schemas.microsoft.com/office/powerpoint/2010/main" val="278850156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Inverse Power Method</a:t>
            </a:r>
          </a:p>
        </p:txBody>
      </p:sp>
      <p:sp>
        <p:nvSpPr>
          <p:cNvPr id="3" name="Content Placeholder 2"/>
          <p:cNvSpPr>
            <a:spLocks noGrp="1"/>
          </p:cNvSpPr>
          <p:nvPr>
            <p:ph idx="1"/>
          </p:nvPr>
        </p:nvSpPr>
        <p:spPr>
          <a:xfrm>
            <a:off x="420262" y="1600199"/>
            <a:ext cx="8229600" cy="4525963"/>
          </a:xfrm>
        </p:spPr>
        <p:txBody>
          <a:bodyPr>
            <a:normAutofit lnSpcReduction="10000"/>
          </a:bodyPr>
          <a:lstStyle/>
          <a:p>
            <a:r>
              <a:rPr lang="en-US" dirty="0" smtClean="0"/>
              <a:t>If </a:t>
            </a:r>
            <a:r>
              <a:rPr lang="en-US" i="1" dirty="0" smtClean="0"/>
              <a:t>A</a:t>
            </a:r>
            <a:r>
              <a:rPr lang="en-US" dirty="0" smtClean="0"/>
              <a:t> is invertible, </a:t>
            </a:r>
            <a:r>
              <a:rPr lang="en-US" i="1" dirty="0" smtClean="0"/>
              <a:t>A</a:t>
            </a:r>
            <a:r>
              <a:rPr lang="en-US" dirty="0" smtClean="0"/>
              <a:t> and </a:t>
            </a:r>
            <a:r>
              <a:rPr lang="en-US" i="1" dirty="0" smtClean="0"/>
              <a:t>A</a:t>
            </a:r>
            <a:r>
              <a:rPr lang="en-US" i="1" baseline="30000" dirty="0" smtClean="0"/>
              <a:t>-1</a:t>
            </a:r>
            <a:r>
              <a:rPr lang="en-US" dirty="0" smtClean="0"/>
              <a:t> have the same eigenvectors and the eigenvalues of </a:t>
            </a:r>
            <a:r>
              <a:rPr lang="en-US" i="1" dirty="0" smtClean="0"/>
              <a:t>A</a:t>
            </a:r>
            <a:r>
              <a:rPr lang="en-US" i="1" baseline="30000" dirty="0" smtClean="0"/>
              <a:t>-1</a:t>
            </a:r>
            <a:r>
              <a:rPr lang="en-US" dirty="0" smtClean="0"/>
              <a:t> are the reciprocals of those for </a:t>
            </a:r>
            <a:r>
              <a:rPr lang="en-US" i="1" dirty="0" smtClean="0"/>
              <a:t>A</a:t>
            </a:r>
            <a:r>
              <a:rPr lang="en-US" dirty="0" smtClean="0"/>
              <a:t>.</a:t>
            </a:r>
          </a:p>
          <a:p>
            <a:endParaRPr lang="en-US" baseline="30000" dirty="0"/>
          </a:p>
          <a:p>
            <a:r>
              <a:rPr lang="en-US" dirty="0" smtClean="0"/>
              <a:t>Assume                            The dominant eigenvalue of </a:t>
            </a:r>
            <a:r>
              <a:rPr lang="en-US" i="1" dirty="0" smtClean="0"/>
              <a:t>A</a:t>
            </a:r>
            <a:r>
              <a:rPr lang="en-US" i="1" baseline="30000" dirty="0" smtClean="0"/>
              <a:t>-1</a:t>
            </a:r>
            <a:r>
              <a:rPr lang="en-US" dirty="0" smtClean="0"/>
              <a:t> is     .</a:t>
            </a:r>
          </a:p>
          <a:p>
            <a:pPr lvl="1"/>
            <a:r>
              <a:rPr lang="en-US" dirty="0" smtClean="0"/>
              <a:t>The power iteration is                 but </a:t>
            </a:r>
            <a:r>
              <a:rPr lang="en-US" i="1" dirty="0" smtClean="0"/>
              <a:t>A</a:t>
            </a:r>
            <a:r>
              <a:rPr lang="en-US" i="1" baseline="30000" dirty="0" smtClean="0"/>
              <a:t>-1</a:t>
            </a:r>
            <a:r>
              <a:rPr lang="en-US" dirty="0" smtClean="0"/>
              <a:t> should not be computed.  Find the LU decomposition for </a:t>
            </a:r>
            <a:r>
              <a:rPr lang="en-US" i="1" dirty="0" smtClean="0"/>
              <a:t>A</a:t>
            </a:r>
            <a:r>
              <a:rPr lang="en-US" dirty="0" smtClean="0"/>
              <a:t> and repeatedly solve                using forward and back substitution.  </a:t>
            </a:r>
            <a:endParaRPr lang="en-US" dirty="0"/>
          </a:p>
        </p:txBody>
      </p:sp>
      <p:graphicFrame>
        <p:nvGraphicFramePr>
          <p:cNvPr id="8" name="Object 7"/>
          <p:cNvGraphicFramePr>
            <a:graphicFrameLocks noChangeAspect="1"/>
          </p:cNvGraphicFramePr>
          <p:nvPr>
            <p:extLst>
              <p:ext uri="{D42A27DB-BD31-4B8C-83A1-F6EECF244321}">
                <p14:modId xmlns:p14="http://schemas.microsoft.com/office/powerpoint/2010/main" val="1776674942"/>
              </p:ext>
            </p:extLst>
          </p:nvPr>
        </p:nvGraphicFramePr>
        <p:xfrm>
          <a:off x="2371725" y="3505200"/>
          <a:ext cx="2343150" cy="361950"/>
        </p:xfrm>
        <a:graphic>
          <a:graphicData uri="http://schemas.openxmlformats.org/presentationml/2006/ole">
            <mc:AlternateContent xmlns:mc="http://schemas.openxmlformats.org/markup-compatibility/2006">
              <mc:Choice xmlns:v="urn:schemas-microsoft-com:vml" Requires="v">
                <p:oleObj spid="_x0000_s568547" name="Equation" r:id="rId3" imgW="1562100" imgH="241300" progId="Equation.DSMT4">
                  <p:embed/>
                </p:oleObj>
              </mc:Choice>
              <mc:Fallback>
                <p:oleObj name="Equation" r:id="rId3" imgW="1562100" imgH="241300" progId="Equation.DSMT4">
                  <p:embed/>
                  <p:pic>
                    <p:nvPicPr>
                      <p:cNvPr id="0" name=""/>
                      <p:cNvPicPr/>
                      <p:nvPr/>
                    </p:nvPicPr>
                    <p:blipFill>
                      <a:blip r:embed="rId4"/>
                      <a:stretch>
                        <a:fillRect/>
                      </a:stretch>
                    </p:blipFill>
                    <p:spPr>
                      <a:xfrm>
                        <a:off x="2371725" y="3505200"/>
                        <a:ext cx="2343150" cy="361950"/>
                      </a:xfrm>
                      <a:prstGeom prst="rect">
                        <a:avLst/>
                      </a:prstGeom>
                    </p:spPr>
                  </p:pic>
                </p:oleObj>
              </mc:Fallback>
            </mc:AlternateContent>
          </a:graphicData>
        </a:graphic>
      </p:graphicFrame>
      <p:graphicFrame>
        <p:nvGraphicFramePr>
          <p:cNvPr id="9" name="Object 8"/>
          <p:cNvGraphicFramePr>
            <a:graphicFrameLocks noChangeAspect="1"/>
          </p:cNvGraphicFramePr>
          <p:nvPr>
            <p:extLst>
              <p:ext uri="{D42A27DB-BD31-4B8C-83A1-F6EECF244321}">
                <p14:modId xmlns:p14="http://schemas.microsoft.com/office/powerpoint/2010/main" val="3126968882"/>
              </p:ext>
            </p:extLst>
          </p:nvPr>
        </p:nvGraphicFramePr>
        <p:xfrm>
          <a:off x="4066695" y="3830020"/>
          <a:ext cx="304800" cy="609600"/>
        </p:xfrm>
        <a:graphic>
          <a:graphicData uri="http://schemas.openxmlformats.org/presentationml/2006/ole">
            <mc:AlternateContent xmlns:mc="http://schemas.openxmlformats.org/markup-compatibility/2006">
              <mc:Choice xmlns:v="urn:schemas-microsoft-com:vml" Requires="v">
                <p:oleObj spid="_x0000_s568548" name="Equation" r:id="rId5" imgW="215900" imgH="431800" progId="Equation.DSMT4">
                  <p:embed/>
                </p:oleObj>
              </mc:Choice>
              <mc:Fallback>
                <p:oleObj name="Equation" r:id="rId5" imgW="215900" imgH="431800" progId="Equation.DSMT4">
                  <p:embed/>
                  <p:pic>
                    <p:nvPicPr>
                      <p:cNvPr id="0" name=""/>
                      <p:cNvPicPr/>
                      <p:nvPr/>
                    </p:nvPicPr>
                    <p:blipFill>
                      <a:blip r:embed="rId6"/>
                      <a:stretch>
                        <a:fillRect/>
                      </a:stretch>
                    </p:blipFill>
                    <p:spPr>
                      <a:xfrm>
                        <a:off x="4066695" y="3830020"/>
                        <a:ext cx="304800" cy="609600"/>
                      </a:xfrm>
                      <a:prstGeom prst="rect">
                        <a:avLst/>
                      </a:prstGeom>
                    </p:spPr>
                  </p:pic>
                </p:oleObj>
              </mc:Fallback>
            </mc:AlternateContent>
          </a:graphicData>
        </a:graphic>
      </p:graphicFrame>
      <p:graphicFrame>
        <p:nvGraphicFramePr>
          <p:cNvPr id="10" name="Object 9"/>
          <p:cNvGraphicFramePr>
            <a:graphicFrameLocks noChangeAspect="1"/>
          </p:cNvGraphicFramePr>
          <p:nvPr>
            <p:extLst>
              <p:ext uri="{D42A27DB-BD31-4B8C-83A1-F6EECF244321}">
                <p14:modId xmlns:p14="http://schemas.microsoft.com/office/powerpoint/2010/main" val="1485272562"/>
              </p:ext>
            </p:extLst>
          </p:nvPr>
        </p:nvGraphicFramePr>
        <p:xfrm>
          <a:off x="4572000" y="4419600"/>
          <a:ext cx="1143000" cy="342900"/>
        </p:xfrm>
        <a:graphic>
          <a:graphicData uri="http://schemas.openxmlformats.org/presentationml/2006/ole">
            <mc:AlternateContent xmlns:mc="http://schemas.openxmlformats.org/markup-compatibility/2006">
              <mc:Choice xmlns:v="urn:schemas-microsoft-com:vml" Requires="v">
                <p:oleObj spid="_x0000_s568549" name="Equation" r:id="rId7" imgW="762000" imgH="228600" progId="Equation.DSMT4">
                  <p:embed/>
                </p:oleObj>
              </mc:Choice>
              <mc:Fallback>
                <p:oleObj name="Equation" r:id="rId7" imgW="762000" imgH="228600" progId="Equation.DSMT4">
                  <p:embed/>
                  <p:pic>
                    <p:nvPicPr>
                      <p:cNvPr id="0" name=""/>
                      <p:cNvPicPr/>
                      <p:nvPr/>
                    </p:nvPicPr>
                    <p:blipFill>
                      <a:blip r:embed="rId8"/>
                      <a:stretch>
                        <a:fillRect/>
                      </a:stretch>
                    </p:blipFill>
                    <p:spPr>
                      <a:xfrm>
                        <a:off x="4572000" y="4419600"/>
                        <a:ext cx="1143000" cy="342900"/>
                      </a:xfrm>
                      <a:prstGeom prst="rect">
                        <a:avLst/>
                      </a:prstGeom>
                    </p:spPr>
                  </p:pic>
                </p:oleObj>
              </mc:Fallback>
            </mc:AlternateContent>
          </a:graphicData>
        </a:graphic>
      </p:graphicFrame>
      <p:graphicFrame>
        <p:nvGraphicFramePr>
          <p:cNvPr id="11" name="Object 10"/>
          <p:cNvGraphicFramePr>
            <a:graphicFrameLocks noChangeAspect="1"/>
          </p:cNvGraphicFramePr>
          <p:nvPr>
            <p:extLst>
              <p:ext uri="{D42A27DB-BD31-4B8C-83A1-F6EECF244321}">
                <p14:modId xmlns:p14="http://schemas.microsoft.com/office/powerpoint/2010/main" val="2010578915"/>
              </p:ext>
            </p:extLst>
          </p:nvPr>
        </p:nvGraphicFramePr>
        <p:xfrm>
          <a:off x="4343399" y="5181600"/>
          <a:ext cx="1166813" cy="381000"/>
        </p:xfrm>
        <a:graphic>
          <a:graphicData uri="http://schemas.openxmlformats.org/presentationml/2006/ole">
            <mc:AlternateContent xmlns:mc="http://schemas.openxmlformats.org/markup-compatibility/2006">
              <mc:Choice xmlns:v="urn:schemas-microsoft-com:vml" Requires="v">
                <p:oleObj spid="_x0000_s568550" name="Equation" r:id="rId9" imgW="622300" imgH="203200" progId="Equation.DSMT4">
                  <p:embed/>
                </p:oleObj>
              </mc:Choice>
              <mc:Fallback>
                <p:oleObj name="Equation" r:id="rId9" imgW="622300" imgH="203200" progId="Equation.DSMT4">
                  <p:embed/>
                  <p:pic>
                    <p:nvPicPr>
                      <p:cNvPr id="0" name=""/>
                      <p:cNvPicPr/>
                      <p:nvPr/>
                    </p:nvPicPr>
                    <p:blipFill>
                      <a:blip r:embed="rId10"/>
                      <a:stretch>
                        <a:fillRect/>
                      </a:stretch>
                    </p:blipFill>
                    <p:spPr>
                      <a:xfrm>
                        <a:off x="4343399" y="5181600"/>
                        <a:ext cx="1166813" cy="381000"/>
                      </a:xfrm>
                      <a:prstGeom prst="rect">
                        <a:avLst/>
                      </a:prstGeom>
                    </p:spPr>
                  </p:pic>
                </p:oleObj>
              </mc:Fallback>
            </mc:AlternateContent>
          </a:graphicData>
        </a:graphic>
      </p:graphicFrame>
    </p:spTree>
    <p:extLst>
      <p:ext uri="{BB962C8B-B14F-4D97-AF65-F5344CB8AC3E}">
        <p14:creationId xmlns:p14="http://schemas.microsoft.com/office/powerpoint/2010/main" val="219720538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6</a:t>
            </a:r>
            <a:endParaRPr lang="en-US" dirty="0"/>
          </a:p>
        </p:txBody>
      </p:sp>
      <p:sp>
        <p:nvSpPr>
          <p:cNvPr id="3" name="Content Placeholder 2"/>
          <p:cNvSpPr>
            <a:spLocks noGrp="1"/>
          </p:cNvSpPr>
          <p:nvPr>
            <p:ph idx="1"/>
          </p:nvPr>
        </p:nvSpPr>
        <p:spPr>
          <a:xfrm>
            <a:off x="457200" y="1295400"/>
            <a:ext cx="8229600" cy="4525963"/>
          </a:xfrm>
        </p:spPr>
        <p:txBody>
          <a:bodyPr>
            <a:normAutofit fontScale="92500" lnSpcReduction="10000"/>
          </a:bodyPr>
          <a:lstStyle/>
          <a:p>
            <a:r>
              <a:rPr lang="en-US" dirty="0" smtClean="0"/>
              <a:t>This </a:t>
            </a:r>
            <a:r>
              <a:rPr lang="en-US" dirty="0"/>
              <a:t>problem constructs a matrix with known eigenvalues by generating a random integer matrix, zeroing-out all the elements from the diagonal and below using </a:t>
            </a:r>
            <a:r>
              <a:rPr lang="en-US" dirty="0" err="1"/>
              <a:t>triu</a:t>
            </a:r>
            <a:r>
              <a:rPr lang="en-US" dirty="0"/>
              <a:t>, and then adding a diagonal matrix containing the eigenvalues. There is an eigenvalue, 9, of largest </a:t>
            </a:r>
            <a:r>
              <a:rPr lang="en-US" dirty="0" smtClean="0"/>
              <a:t>magnitude </a:t>
            </a:r>
            <a:r>
              <a:rPr lang="en-US" dirty="0"/>
              <a:t>with multiplicity three, and a smallest eigenvalue in magnitude, -1, well-separated from the others. As expected, the power method fails, and the inverse power method is successful.</a:t>
            </a:r>
          </a:p>
          <a:p>
            <a:endParaRPr lang="en-US" dirty="0"/>
          </a:p>
        </p:txBody>
      </p:sp>
    </p:spTree>
    <p:extLst>
      <p:ext uri="{BB962C8B-B14F-4D97-AF65-F5344CB8AC3E}">
        <p14:creationId xmlns:p14="http://schemas.microsoft.com/office/powerpoint/2010/main" val="356754126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8229600" cy="1143000"/>
          </a:xfrm>
        </p:spPr>
        <p:txBody>
          <a:bodyPr/>
          <a:lstStyle/>
          <a:p>
            <a:r>
              <a:rPr lang="en-US" dirty="0" smtClean="0"/>
              <a:t>Example 6</a:t>
            </a:r>
            <a:endParaRPr lang="en-US" dirty="0"/>
          </a:p>
        </p:txBody>
      </p:sp>
      <p:sp>
        <p:nvSpPr>
          <p:cNvPr id="5" name="TextBox 4"/>
          <p:cNvSpPr txBox="1"/>
          <p:nvPr/>
        </p:nvSpPr>
        <p:spPr>
          <a:xfrm>
            <a:off x="304800" y="381000"/>
            <a:ext cx="6599884" cy="6740307"/>
          </a:xfrm>
          <a:prstGeom prst="rect">
            <a:avLst/>
          </a:prstGeom>
          <a:noFill/>
        </p:spPr>
        <p:txBody>
          <a:bodyPr wrap="none" rtlCol="0">
            <a:spAutoFit/>
          </a:bodyPr>
          <a:lstStyle/>
          <a:p>
            <a:r>
              <a:rPr lang="en-US" sz="1200" dirty="0">
                <a:latin typeface="Courier New" panose="02070309020205020404" pitchFamily="49" charset="0"/>
                <a:cs typeface="Courier New" panose="02070309020205020404" pitchFamily="49" charset="0"/>
              </a:rPr>
              <a:t>&gt;&gt; A = </a:t>
            </a:r>
            <a:r>
              <a:rPr lang="en-US" sz="1200" dirty="0" err="1">
                <a:latin typeface="Courier New" panose="02070309020205020404" pitchFamily="49" charset="0"/>
                <a:cs typeface="Courier New" panose="02070309020205020404" pitchFamily="49" charset="0"/>
              </a:rPr>
              <a:t>randi</a:t>
            </a:r>
            <a:r>
              <a:rPr lang="en-US" sz="1200" dirty="0">
                <a:latin typeface="Courier New" panose="02070309020205020404" pitchFamily="49" charset="0"/>
                <a:cs typeface="Courier New" panose="02070309020205020404" pitchFamily="49" charset="0"/>
              </a:rPr>
              <a:t>([-100,100],10,10);</a:t>
            </a:r>
          </a:p>
          <a:p>
            <a:r>
              <a:rPr lang="en-US" sz="1200" dirty="0">
                <a:latin typeface="Courier New" panose="02070309020205020404" pitchFamily="49" charset="0"/>
                <a:cs typeface="Courier New" panose="02070309020205020404" pitchFamily="49" charset="0"/>
              </a:rPr>
              <a:t>&gt;&gt; A = </a:t>
            </a:r>
            <a:r>
              <a:rPr lang="en-US" sz="1200" dirty="0" err="1">
                <a:latin typeface="Courier New" panose="02070309020205020404" pitchFamily="49" charset="0"/>
                <a:cs typeface="Courier New" panose="02070309020205020404" pitchFamily="49" charset="0"/>
              </a:rPr>
              <a:t>triu</a:t>
            </a:r>
            <a:r>
              <a:rPr lang="en-US" sz="1200" dirty="0">
                <a:latin typeface="Courier New" panose="02070309020205020404" pitchFamily="49" charset="0"/>
                <a:cs typeface="Courier New" panose="02070309020205020404" pitchFamily="49" charset="0"/>
              </a:rPr>
              <a:t>(</a:t>
            </a:r>
            <a:r>
              <a:rPr lang="en-US" sz="1200" dirty="0" err="1">
                <a:latin typeface="Courier New" panose="02070309020205020404" pitchFamily="49" charset="0"/>
                <a:cs typeface="Courier New" panose="02070309020205020404" pitchFamily="49" charset="0"/>
              </a:rPr>
              <a:t>A,1</a:t>
            </a:r>
            <a:r>
              <a:rPr lang="en-US" sz="1200" dirty="0">
                <a:latin typeface="Courier New" panose="02070309020205020404" pitchFamily="49" charset="0"/>
                <a:cs typeface="Courier New" panose="02070309020205020404" pitchFamily="49" charset="0"/>
              </a:rPr>
              <a:t>);</a:t>
            </a:r>
          </a:p>
          <a:p>
            <a:r>
              <a:rPr lang="en-US" sz="1200" dirty="0">
                <a:latin typeface="Courier New" panose="02070309020205020404" pitchFamily="49" charset="0"/>
                <a:cs typeface="Courier New" panose="02070309020205020404" pitchFamily="49" charset="0"/>
              </a:rPr>
              <a:t>&gt;&gt; d = [-1 3 5 9 9 9 6 2 -7 4]';</a:t>
            </a:r>
          </a:p>
          <a:p>
            <a:r>
              <a:rPr lang="en-US" sz="1200" dirty="0">
                <a:latin typeface="Courier New" panose="02070309020205020404" pitchFamily="49" charset="0"/>
                <a:cs typeface="Courier New" panose="02070309020205020404" pitchFamily="49" charset="0"/>
              </a:rPr>
              <a:t>&gt;&gt; A = A + </a:t>
            </a:r>
            <a:r>
              <a:rPr lang="en-US" sz="1200" dirty="0" err="1">
                <a:latin typeface="Courier New" panose="02070309020205020404" pitchFamily="49" charset="0"/>
                <a:cs typeface="Courier New" panose="02070309020205020404" pitchFamily="49" charset="0"/>
              </a:rPr>
              <a:t>diag</a:t>
            </a:r>
            <a:r>
              <a:rPr lang="en-US" sz="1200" dirty="0">
                <a:latin typeface="Courier New" panose="02070309020205020404" pitchFamily="49" charset="0"/>
                <a:cs typeface="Courier New" panose="02070309020205020404" pitchFamily="49" charset="0"/>
              </a:rPr>
              <a:t>(d);</a:t>
            </a:r>
          </a:p>
          <a:p>
            <a:r>
              <a:rPr lang="en-US" sz="1200" dirty="0">
                <a:latin typeface="Courier New" panose="02070309020205020404" pitchFamily="49" charset="0"/>
                <a:cs typeface="Courier New" panose="02070309020205020404" pitchFamily="49" charset="0"/>
              </a:rPr>
              <a:t>&gt;&gt; iterations = [50 100 1000 10000];</a:t>
            </a:r>
          </a:p>
          <a:p>
            <a:r>
              <a:rPr lang="en-US" sz="1200" dirty="0">
                <a:latin typeface="Courier New" panose="02070309020205020404" pitchFamily="49" charset="0"/>
                <a:cs typeface="Courier New" panose="02070309020205020404" pitchFamily="49" charset="0"/>
              </a:rPr>
              <a:t>&gt;&gt; for </a:t>
            </a:r>
            <a:r>
              <a:rPr lang="en-US" sz="1200" dirty="0" err="1">
                <a:latin typeface="Courier New" panose="02070309020205020404" pitchFamily="49" charset="0"/>
                <a:cs typeface="Courier New" panose="02070309020205020404" pitchFamily="49" charset="0"/>
              </a:rPr>
              <a:t>i</a:t>
            </a:r>
            <a:r>
              <a:rPr lang="en-US" sz="1200" dirty="0">
                <a:latin typeface="Courier New" panose="02070309020205020404" pitchFamily="49" charset="0"/>
                <a:cs typeface="Courier New" panose="02070309020205020404" pitchFamily="49" charset="0"/>
              </a:rPr>
              <a:t> = </a:t>
            </a:r>
            <a:r>
              <a:rPr lang="en-US" sz="1200" dirty="0" err="1">
                <a:latin typeface="Courier New" panose="02070309020205020404" pitchFamily="49" charset="0"/>
                <a:cs typeface="Courier New" panose="02070309020205020404" pitchFamily="49" charset="0"/>
              </a:rPr>
              <a:t>1:length</a:t>
            </a:r>
            <a:r>
              <a:rPr lang="en-US" sz="1200" dirty="0">
                <a:latin typeface="Courier New" panose="02070309020205020404" pitchFamily="49" charset="0"/>
                <a:cs typeface="Courier New" panose="02070309020205020404" pitchFamily="49" charset="0"/>
              </a:rPr>
              <a:t>(iterations)</a:t>
            </a:r>
          </a:p>
          <a:p>
            <a:r>
              <a:rPr lang="en-US" sz="1200" dirty="0" smtClean="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lambda,v,iter</a:t>
            </a:r>
            <a:r>
              <a:rPr lang="en-US" sz="1200" dirty="0">
                <a:latin typeface="Courier New" panose="02070309020205020404" pitchFamily="49" charset="0"/>
                <a:cs typeface="Courier New" panose="02070309020205020404" pitchFamily="49" charset="0"/>
              </a:rPr>
              <a:t>] = </a:t>
            </a:r>
            <a:r>
              <a:rPr lang="en-US" sz="1200" dirty="0" err="1">
                <a:latin typeface="Courier New" panose="02070309020205020404" pitchFamily="49" charset="0"/>
                <a:cs typeface="Courier New" panose="02070309020205020404" pitchFamily="49" charset="0"/>
              </a:rPr>
              <a:t>largeeig</a:t>
            </a:r>
            <a:r>
              <a:rPr lang="en-US" sz="1200" dirty="0">
                <a:latin typeface="Courier New" panose="02070309020205020404" pitchFamily="49" charset="0"/>
                <a:cs typeface="Courier New" panose="02070309020205020404" pitchFamily="49" charset="0"/>
              </a:rPr>
              <a:t>(</a:t>
            </a:r>
            <a:r>
              <a:rPr lang="en-US" sz="1200" dirty="0" err="1">
                <a:latin typeface="Courier New" panose="02070309020205020404" pitchFamily="49" charset="0"/>
                <a:cs typeface="Courier New" panose="02070309020205020404" pitchFamily="49" charset="0"/>
              </a:rPr>
              <a:t>A,ones</a:t>
            </a:r>
            <a:r>
              <a:rPr lang="en-US" sz="1200" dirty="0">
                <a:latin typeface="Courier New" panose="02070309020205020404" pitchFamily="49" charset="0"/>
                <a:cs typeface="Courier New" panose="02070309020205020404" pitchFamily="49" charset="0"/>
              </a:rPr>
              <a:t>(10,1),</a:t>
            </a:r>
            <a:r>
              <a:rPr lang="en-US" sz="1200" dirty="0" err="1">
                <a:latin typeface="Courier New" panose="02070309020205020404" pitchFamily="49" charset="0"/>
                <a:cs typeface="Courier New" panose="02070309020205020404" pitchFamily="49" charset="0"/>
              </a:rPr>
              <a:t>1.0e-10,iterations</a:t>
            </a:r>
            <a:r>
              <a:rPr lang="en-US" sz="1200" dirty="0">
                <a:latin typeface="Courier New" panose="02070309020205020404" pitchFamily="49" charset="0"/>
                <a:cs typeface="Courier New" panose="02070309020205020404" pitchFamily="49" charset="0"/>
              </a:rPr>
              <a:t>(</a:t>
            </a:r>
            <a:r>
              <a:rPr lang="en-US" sz="1200" dirty="0" err="1">
                <a:latin typeface="Courier New" panose="02070309020205020404" pitchFamily="49" charset="0"/>
                <a:cs typeface="Courier New" panose="02070309020205020404" pitchFamily="49" charset="0"/>
              </a:rPr>
              <a:t>i</a:t>
            </a:r>
            <a:r>
              <a:rPr lang="en-US" sz="1200" dirty="0">
                <a:latin typeface="Courier New" panose="02070309020205020404" pitchFamily="49" charset="0"/>
                <a:cs typeface="Courier New" panose="02070309020205020404" pitchFamily="49" charset="0"/>
              </a:rPr>
              <a:t>));</a:t>
            </a:r>
          </a:p>
          <a:p>
            <a:r>
              <a:rPr lang="en-US" sz="1200" dirty="0" smtClean="0">
                <a:latin typeface="Courier New" panose="02070309020205020404" pitchFamily="49" charset="0"/>
                <a:cs typeface="Courier New" panose="02070309020205020404" pitchFamily="49" charset="0"/>
              </a:rPr>
              <a:t>      lambda</a:t>
            </a:r>
            <a:endParaRPr lang="en-US" sz="1200" dirty="0">
              <a:latin typeface="Courier New" panose="02070309020205020404" pitchFamily="49" charset="0"/>
              <a:cs typeface="Courier New" panose="02070309020205020404" pitchFamily="49" charset="0"/>
            </a:endParaRPr>
          </a:p>
          <a:p>
            <a:r>
              <a:rPr lang="en-US" sz="1200" dirty="0" smtClean="0">
                <a:latin typeface="Courier New" panose="02070309020205020404" pitchFamily="49" charset="0"/>
                <a:cs typeface="Courier New" panose="02070309020205020404" pitchFamily="49" charset="0"/>
              </a:rPr>
              <a:t>      </a:t>
            </a:r>
            <a:r>
              <a:rPr lang="en-US" sz="1200" dirty="0" err="1" smtClean="0">
                <a:latin typeface="Courier New" panose="02070309020205020404" pitchFamily="49" charset="0"/>
                <a:cs typeface="Courier New" panose="02070309020205020404" pitchFamily="49" charset="0"/>
              </a:rPr>
              <a:t>iter</a:t>
            </a:r>
            <a:endParaRPr lang="en-US" sz="1200" dirty="0">
              <a:latin typeface="Courier New" panose="02070309020205020404" pitchFamily="49" charset="0"/>
              <a:cs typeface="Courier New" panose="02070309020205020404" pitchFamily="49" charset="0"/>
            </a:endParaRPr>
          </a:p>
          <a:p>
            <a:r>
              <a:rPr lang="en-US" sz="1200" dirty="0" smtClean="0">
                <a:latin typeface="Courier New" panose="02070309020205020404" pitchFamily="49" charset="0"/>
                <a:cs typeface="Courier New" panose="02070309020205020404" pitchFamily="49" charset="0"/>
              </a:rPr>
              <a:t>   end</a:t>
            </a:r>
            <a:endParaRPr lang="en-US" sz="1200" dirty="0">
              <a:latin typeface="Courier New" panose="02070309020205020404" pitchFamily="49" charset="0"/>
              <a:cs typeface="Courier New" panose="02070309020205020404" pitchFamily="49" charset="0"/>
            </a:endParaRPr>
          </a:p>
          <a:p>
            <a:r>
              <a:rPr lang="en-US" sz="1200" dirty="0">
                <a:latin typeface="Courier New" panose="02070309020205020404" pitchFamily="49" charset="0"/>
                <a:cs typeface="Courier New" panose="02070309020205020404" pitchFamily="49" charset="0"/>
              </a:rPr>
              <a:t>lambda =</a:t>
            </a:r>
          </a:p>
          <a:p>
            <a:r>
              <a:rPr lang="en-US" sz="1200" dirty="0">
                <a:latin typeface="Courier New" panose="02070309020205020404" pitchFamily="49" charset="0"/>
                <a:cs typeface="Courier New" panose="02070309020205020404" pitchFamily="49" charset="0"/>
              </a:rPr>
              <a:t>   9.471799775358845</a:t>
            </a:r>
          </a:p>
          <a:p>
            <a:r>
              <a:rPr lang="en-US" sz="1200" dirty="0" err="1">
                <a:latin typeface="Courier New" panose="02070309020205020404" pitchFamily="49" charset="0"/>
                <a:cs typeface="Courier New" panose="02070309020205020404" pitchFamily="49" charset="0"/>
              </a:rPr>
              <a:t>iter</a:t>
            </a:r>
            <a:r>
              <a:rPr lang="en-US" sz="1200" dirty="0">
                <a:latin typeface="Courier New" panose="02070309020205020404" pitchFamily="49" charset="0"/>
                <a:cs typeface="Courier New" panose="02070309020205020404" pitchFamily="49" charset="0"/>
              </a:rPr>
              <a:t> =</a:t>
            </a:r>
          </a:p>
          <a:p>
            <a:r>
              <a:rPr lang="en-US" sz="1200" dirty="0">
                <a:latin typeface="Courier New" panose="02070309020205020404" pitchFamily="49" charset="0"/>
                <a:cs typeface="Courier New" panose="02070309020205020404" pitchFamily="49" charset="0"/>
              </a:rPr>
              <a:t>    -</a:t>
            </a:r>
            <a:r>
              <a:rPr lang="en-US" sz="1200" dirty="0" smtClean="0">
                <a:latin typeface="Courier New" panose="02070309020205020404" pitchFamily="49" charset="0"/>
                <a:cs typeface="Courier New" panose="02070309020205020404" pitchFamily="49" charset="0"/>
              </a:rPr>
              <a:t>1</a:t>
            </a:r>
            <a:endParaRPr lang="en-US" sz="1200" dirty="0">
              <a:latin typeface="Courier New" panose="02070309020205020404" pitchFamily="49" charset="0"/>
              <a:cs typeface="Courier New" panose="02070309020205020404" pitchFamily="49" charset="0"/>
            </a:endParaRPr>
          </a:p>
          <a:p>
            <a:r>
              <a:rPr lang="en-US" sz="1200" dirty="0">
                <a:latin typeface="Courier New" panose="02070309020205020404" pitchFamily="49" charset="0"/>
                <a:cs typeface="Courier New" panose="02070309020205020404" pitchFamily="49" charset="0"/>
              </a:rPr>
              <a:t>lambda =</a:t>
            </a:r>
          </a:p>
          <a:p>
            <a:r>
              <a:rPr lang="en-US" sz="1200" dirty="0">
                <a:latin typeface="Courier New" panose="02070309020205020404" pitchFamily="49" charset="0"/>
                <a:cs typeface="Courier New" panose="02070309020205020404" pitchFamily="49" charset="0"/>
              </a:rPr>
              <a:t>   9.204649150708208</a:t>
            </a:r>
          </a:p>
          <a:p>
            <a:r>
              <a:rPr lang="en-US" sz="1200" dirty="0" err="1">
                <a:latin typeface="Courier New" panose="02070309020205020404" pitchFamily="49" charset="0"/>
                <a:cs typeface="Courier New" panose="02070309020205020404" pitchFamily="49" charset="0"/>
              </a:rPr>
              <a:t>iter</a:t>
            </a:r>
            <a:r>
              <a:rPr lang="en-US" sz="1200" dirty="0">
                <a:latin typeface="Courier New" panose="02070309020205020404" pitchFamily="49" charset="0"/>
                <a:cs typeface="Courier New" panose="02070309020205020404" pitchFamily="49" charset="0"/>
              </a:rPr>
              <a:t> =</a:t>
            </a:r>
          </a:p>
          <a:p>
            <a:r>
              <a:rPr lang="en-US" sz="1200" dirty="0">
                <a:latin typeface="Courier New" panose="02070309020205020404" pitchFamily="49" charset="0"/>
                <a:cs typeface="Courier New" panose="02070309020205020404" pitchFamily="49" charset="0"/>
              </a:rPr>
              <a:t>    -</a:t>
            </a:r>
            <a:r>
              <a:rPr lang="en-US" sz="1200" dirty="0" smtClean="0">
                <a:latin typeface="Courier New" panose="02070309020205020404" pitchFamily="49" charset="0"/>
                <a:cs typeface="Courier New" panose="02070309020205020404" pitchFamily="49" charset="0"/>
              </a:rPr>
              <a:t>1</a:t>
            </a:r>
            <a:endParaRPr lang="en-US" sz="1200" dirty="0">
              <a:latin typeface="Courier New" panose="02070309020205020404" pitchFamily="49" charset="0"/>
              <a:cs typeface="Courier New" panose="02070309020205020404" pitchFamily="49" charset="0"/>
            </a:endParaRPr>
          </a:p>
          <a:p>
            <a:r>
              <a:rPr lang="en-US" sz="1200" dirty="0">
                <a:latin typeface="Courier New" panose="02070309020205020404" pitchFamily="49" charset="0"/>
                <a:cs typeface="Courier New" panose="02070309020205020404" pitchFamily="49" charset="0"/>
              </a:rPr>
              <a:t>lambda =</a:t>
            </a:r>
          </a:p>
          <a:p>
            <a:r>
              <a:rPr lang="en-US" sz="1200" dirty="0">
                <a:latin typeface="Courier New" panose="02070309020205020404" pitchFamily="49" charset="0"/>
                <a:cs typeface="Courier New" panose="02070309020205020404" pitchFamily="49" charset="0"/>
              </a:rPr>
              <a:t>   9.018221954378124</a:t>
            </a:r>
          </a:p>
          <a:p>
            <a:r>
              <a:rPr lang="en-US" sz="1200" dirty="0" err="1">
                <a:latin typeface="Courier New" panose="02070309020205020404" pitchFamily="49" charset="0"/>
                <a:cs typeface="Courier New" panose="02070309020205020404" pitchFamily="49" charset="0"/>
              </a:rPr>
              <a:t>iter</a:t>
            </a:r>
            <a:r>
              <a:rPr lang="en-US" sz="1200" dirty="0">
                <a:latin typeface="Courier New" panose="02070309020205020404" pitchFamily="49" charset="0"/>
                <a:cs typeface="Courier New" panose="02070309020205020404" pitchFamily="49" charset="0"/>
              </a:rPr>
              <a:t> =</a:t>
            </a:r>
          </a:p>
          <a:p>
            <a:r>
              <a:rPr lang="en-US" sz="1200" dirty="0">
                <a:latin typeface="Courier New" panose="02070309020205020404" pitchFamily="49" charset="0"/>
                <a:cs typeface="Courier New" panose="02070309020205020404" pitchFamily="49" charset="0"/>
              </a:rPr>
              <a:t>    -</a:t>
            </a:r>
            <a:r>
              <a:rPr lang="en-US" sz="1200" dirty="0" smtClean="0">
                <a:latin typeface="Courier New" panose="02070309020205020404" pitchFamily="49" charset="0"/>
                <a:cs typeface="Courier New" panose="02070309020205020404" pitchFamily="49" charset="0"/>
              </a:rPr>
              <a:t>1</a:t>
            </a:r>
            <a:endParaRPr lang="en-US" sz="1200" dirty="0">
              <a:latin typeface="Courier New" panose="02070309020205020404" pitchFamily="49" charset="0"/>
              <a:cs typeface="Courier New" panose="02070309020205020404" pitchFamily="49" charset="0"/>
            </a:endParaRPr>
          </a:p>
          <a:p>
            <a:r>
              <a:rPr lang="en-US" sz="1200" dirty="0">
                <a:latin typeface="Courier New" panose="02070309020205020404" pitchFamily="49" charset="0"/>
                <a:cs typeface="Courier New" panose="02070309020205020404" pitchFamily="49" charset="0"/>
              </a:rPr>
              <a:t>lambda =</a:t>
            </a:r>
          </a:p>
          <a:p>
            <a:r>
              <a:rPr lang="en-US" sz="1200" dirty="0">
                <a:latin typeface="Courier New" panose="02070309020205020404" pitchFamily="49" charset="0"/>
                <a:cs typeface="Courier New" panose="02070309020205020404" pitchFamily="49" charset="0"/>
              </a:rPr>
              <a:t>   9.001802197342364</a:t>
            </a:r>
          </a:p>
          <a:p>
            <a:r>
              <a:rPr lang="en-US" sz="1200" dirty="0" err="1">
                <a:latin typeface="Courier New" panose="02070309020205020404" pitchFamily="49" charset="0"/>
                <a:cs typeface="Courier New" panose="02070309020205020404" pitchFamily="49" charset="0"/>
              </a:rPr>
              <a:t>iter</a:t>
            </a:r>
            <a:r>
              <a:rPr lang="en-US" sz="1200" dirty="0">
                <a:latin typeface="Courier New" panose="02070309020205020404" pitchFamily="49" charset="0"/>
                <a:cs typeface="Courier New" panose="02070309020205020404" pitchFamily="49" charset="0"/>
              </a:rPr>
              <a:t> =</a:t>
            </a:r>
          </a:p>
          <a:p>
            <a:r>
              <a:rPr lang="en-US" sz="1200" dirty="0">
                <a:latin typeface="Courier New" panose="02070309020205020404" pitchFamily="49" charset="0"/>
                <a:cs typeface="Courier New" panose="02070309020205020404" pitchFamily="49" charset="0"/>
              </a:rPr>
              <a:t>    -1</a:t>
            </a:r>
          </a:p>
          <a:p>
            <a:endParaRPr lang="en-US" sz="1200" dirty="0">
              <a:latin typeface="Courier New" panose="02070309020205020404" pitchFamily="49" charset="0"/>
              <a:cs typeface="Courier New" panose="02070309020205020404" pitchFamily="49" charset="0"/>
            </a:endParaRPr>
          </a:p>
          <a:p>
            <a:r>
              <a:rPr lang="en-US" sz="1200" dirty="0">
                <a:latin typeface="Courier New" panose="02070309020205020404" pitchFamily="49" charset="0"/>
                <a:cs typeface="Courier New" panose="02070309020205020404" pitchFamily="49" charset="0"/>
              </a:rPr>
              <a:t>&gt;&gt; [</a:t>
            </a:r>
            <a:r>
              <a:rPr lang="en-US" sz="1200" dirty="0" err="1">
                <a:latin typeface="Courier New" panose="02070309020205020404" pitchFamily="49" charset="0"/>
                <a:cs typeface="Courier New" panose="02070309020205020404" pitchFamily="49" charset="0"/>
              </a:rPr>
              <a:t>lambda,v,iter</a:t>
            </a:r>
            <a:r>
              <a:rPr lang="en-US" sz="1200" dirty="0">
                <a:latin typeface="Courier New" panose="02070309020205020404" pitchFamily="49" charset="0"/>
                <a:cs typeface="Courier New" panose="02070309020205020404" pitchFamily="49" charset="0"/>
              </a:rPr>
              <a:t>] = </a:t>
            </a:r>
            <a:r>
              <a:rPr lang="en-US" sz="1200" dirty="0" err="1">
                <a:latin typeface="Courier New" panose="02070309020205020404" pitchFamily="49" charset="0"/>
                <a:cs typeface="Courier New" panose="02070309020205020404" pitchFamily="49" charset="0"/>
              </a:rPr>
              <a:t>smalleig</a:t>
            </a:r>
            <a:r>
              <a:rPr lang="en-US" sz="1200" dirty="0">
                <a:latin typeface="Courier New" panose="02070309020205020404" pitchFamily="49" charset="0"/>
                <a:cs typeface="Courier New" panose="02070309020205020404" pitchFamily="49" charset="0"/>
              </a:rPr>
              <a:t>(</a:t>
            </a:r>
            <a:r>
              <a:rPr lang="en-US" sz="1200" dirty="0" err="1">
                <a:latin typeface="Courier New" panose="02070309020205020404" pitchFamily="49" charset="0"/>
                <a:cs typeface="Courier New" panose="02070309020205020404" pitchFamily="49" charset="0"/>
              </a:rPr>
              <a:t>A,rand</a:t>
            </a:r>
            <a:r>
              <a:rPr lang="en-US" sz="1200" dirty="0">
                <a:latin typeface="Courier New" panose="02070309020205020404" pitchFamily="49" charset="0"/>
                <a:cs typeface="Courier New" panose="02070309020205020404" pitchFamily="49" charset="0"/>
              </a:rPr>
              <a:t>(10,1),</a:t>
            </a:r>
            <a:r>
              <a:rPr lang="en-US" sz="1200" dirty="0" err="1">
                <a:latin typeface="Courier New" panose="02070309020205020404" pitchFamily="49" charset="0"/>
                <a:cs typeface="Courier New" panose="02070309020205020404" pitchFamily="49" charset="0"/>
              </a:rPr>
              <a:t>1.0e</a:t>
            </a:r>
            <a:r>
              <a:rPr lang="en-US" sz="1200" dirty="0">
                <a:latin typeface="Courier New" panose="02070309020205020404" pitchFamily="49" charset="0"/>
                <a:cs typeface="Courier New" panose="02070309020205020404" pitchFamily="49" charset="0"/>
              </a:rPr>
              <a:t>-14,75);</a:t>
            </a:r>
          </a:p>
          <a:p>
            <a:r>
              <a:rPr lang="en-US" sz="1200" dirty="0">
                <a:latin typeface="Courier New" panose="02070309020205020404" pitchFamily="49" charset="0"/>
                <a:cs typeface="Courier New" panose="02070309020205020404" pitchFamily="49" charset="0"/>
              </a:rPr>
              <a:t>&gt;&gt; </a:t>
            </a:r>
            <a:r>
              <a:rPr lang="en-US" sz="1200" dirty="0" smtClean="0">
                <a:latin typeface="Courier New" panose="02070309020205020404" pitchFamily="49" charset="0"/>
                <a:cs typeface="Courier New" panose="02070309020205020404" pitchFamily="49" charset="0"/>
              </a:rPr>
              <a:t>lambda</a:t>
            </a:r>
            <a:endParaRPr lang="en-US" sz="1200" dirty="0">
              <a:latin typeface="Courier New" panose="02070309020205020404" pitchFamily="49" charset="0"/>
              <a:cs typeface="Courier New" panose="02070309020205020404" pitchFamily="49" charset="0"/>
            </a:endParaRPr>
          </a:p>
          <a:p>
            <a:r>
              <a:rPr lang="en-US" sz="1200" dirty="0">
                <a:latin typeface="Courier New" panose="02070309020205020404" pitchFamily="49" charset="0"/>
                <a:cs typeface="Courier New" panose="02070309020205020404" pitchFamily="49" charset="0"/>
              </a:rPr>
              <a:t>lambda =</a:t>
            </a:r>
          </a:p>
          <a:p>
            <a:r>
              <a:rPr lang="en-US" sz="1200" dirty="0">
                <a:latin typeface="Courier New" panose="02070309020205020404" pitchFamily="49" charset="0"/>
                <a:cs typeface="Courier New" panose="02070309020205020404" pitchFamily="49" charset="0"/>
              </a:rPr>
              <a:t>  -1.000000000000044</a:t>
            </a:r>
          </a:p>
          <a:p>
            <a:endParaRPr lang="en-US" sz="1200" dirty="0">
              <a:latin typeface="Courier New" panose="02070309020205020404" pitchFamily="49" charset="0"/>
              <a:cs typeface="Courier New" panose="02070309020205020404" pitchFamily="49" charset="0"/>
            </a:endParaRPr>
          </a:p>
          <a:p>
            <a:r>
              <a:rPr lang="en-US" sz="1200" dirty="0">
                <a:latin typeface="Courier New" panose="02070309020205020404" pitchFamily="49" charset="0"/>
                <a:cs typeface="Courier New" panose="02070309020205020404" pitchFamily="49" charset="0"/>
              </a:rPr>
              <a:t>&gt;&gt; </a:t>
            </a:r>
            <a:r>
              <a:rPr lang="en-US" sz="1200" dirty="0" err="1" smtClean="0">
                <a:latin typeface="Courier New" panose="02070309020205020404" pitchFamily="49" charset="0"/>
                <a:cs typeface="Courier New" panose="02070309020205020404" pitchFamily="49" charset="0"/>
              </a:rPr>
              <a:t>iter</a:t>
            </a:r>
            <a:endParaRPr lang="en-US" sz="1200" dirty="0">
              <a:latin typeface="Courier New" panose="02070309020205020404" pitchFamily="49" charset="0"/>
              <a:cs typeface="Courier New" panose="02070309020205020404" pitchFamily="49" charset="0"/>
            </a:endParaRPr>
          </a:p>
          <a:p>
            <a:r>
              <a:rPr lang="en-US" sz="1200" dirty="0" err="1">
                <a:latin typeface="Courier New" panose="02070309020205020404" pitchFamily="49" charset="0"/>
                <a:cs typeface="Courier New" panose="02070309020205020404" pitchFamily="49" charset="0"/>
              </a:rPr>
              <a:t>iter</a:t>
            </a:r>
            <a:r>
              <a:rPr lang="en-US" sz="1200" dirty="0">
                <a:latin typeface="Courier New" panose="02070309020205020404" pitchFamily="49" charset="0"/>
                <a:cs typeface="Courier New" panose="02070309020205020404" pitchFamily="49" charset="0"/>
              </a:rPr>
              <a:t> =</a:t>
            </a:r>
          </a:p>
          <a:p>
            <a:r>
              <a:rPr lang="en-US" sz="1200" dirty="0">
                <a:latin typeface="Courier New" panose="02070309020205020404" pitchFamily="49" charset="0"/>
                <a:cs typeface="Courier New" panose="02070309020205020404" pitchFamily="49" charset="0"/>
              </a:rPr>
              <a:t>    52</a:t>
            </a:r>
          </a:p>
        </p:txBody>
      </p:sp>
    </p:spTree>
    <p:extLst>
      <p:ext uri="{BB962C8B-B14F-4D97-AF65-F5344CB8AC3E}">
        <p14:creationId xmlns:p14="http://schemas.microsoft.com/office/powerpoint/2010/main" val="25528168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Basic </a:t>
            </a:r>
            <a:r>
              <a:rPr lang="en-US" dirty="0" err="1" smtClean="0"/>
              <a:t>QR</a:t>
            </a:r>
            <a:r>
              <a:rPr lang="en-US" dirty="0" smtClean="0"/>
              <a:t> Iteration</a:t>
            </a:r>
            <a:endParaRPr lang="en-US" dirty="0"/>
          </a:p>
        </p:txBody>
      </p:sp>
      <p:sp>
        <p:nvSpPr>
          <p:cNvPr id="3" name="Content Placeholder 2"/>
          <p:cNvSpPr>
            <a:spLocks noGrp="1"/>
          </p:cNvSpPr>
          <p:nvPr>
            <p:ph idx="1"/>
          </p:nvPr>
        </p:nvSpPr>
        <p:spPr/>
        <p:txBody>
          <a:bodyPr/>
          <a:lstStyle/>
          <a:p>
            <a:r>
              <a:rPr lang="en-US" dirty="0" smtClean="0"/>
              <a:t>Assume that</a:t>
            </a:r>
          </a:p>
          <a:p>
            <a:pPr marL="0" indent="0">
              <a:buNone/>
            </a:pPr>
            <a:endParaRPr lang="en-US" dirty="0" smtClean="0"/>
          </a:p>
          <a:p>
            <a:pPr lvl="1"/>
            <a:r>
              <a:rPr lang="en-US" dirty="0" smtClean="0"/>
              <a:t>The matrix is invertible and diagonalizable.</a:t>
            </a:r>
          </a:p>
          <a:p>
            <a:r>
              <a:rPr lang="en-US" dirty="0" smtClean="0"/>
              <a:t>The basic </a:t>
            </a:r>
            <a:r>
              <a:rPr lang="en-US" dirty="0" err="1" smtClean="0"/>
              <a:t>QR</a:t>
            </a:r>
            <a:r>
              <a:rPr lang="en-US" dirty="0" smtClean="0"/>
              <a:t> iteration is simple to perform:</a:t>
            </a:r>
          </a:p>
          <a:p>
            <a:pPr marL="0" indent="0">
              <a:buNone/>
            </a:pPr>
            <a:endParaRPr lang="en-US" dirty="0"/>
          </a:p>
        </p:txBody>
      </p:sp>
      <p:graphicFrame>
        <p:nvGraphicFramePr>
          <p:cNvPr id="5" name="Object 4"/>
          <p:cNvGraphicFramePr>
            <a:graphicFrameLocks noChangeAspect="1"/>
          </p:cNvGraphicFramePr>
          <p:nvPr>
            <p:extLst>
              <p:ext uri="{D42A27DB-BD31-4B8C-83A1-F6EECF244321}">
                <p14:modId xmlns:p14="http://schemas.microsoft.com/office/powerpoint/2010/main" val="416694696"/>
              </p:ext>
            </p:extLst>
          </p:nvPr>
        </p:nvGraphicFramePr>
        <p:xfrm>
          <a:off x="2860675" y="2209800"/>
          <a:ext cx="2959100" cy="457200"/>
        </p:xfrm>
        <a:graphic>
          <a:graphicData uri="http://schemas.openxmlformats.org/presentationml/2006/ole">
            <mc:AlternateContent xmlns:mc="http://schemas.openxmlformats.org/markup-compatibility/2006">
              <mc:Choice xmlns:v="urn:schemas-microsoft-com:vml" Requires="v">
                <p:oleObj spid="_x0000_s569457" name="Equation" r:id="rId3" imgW="1562100" imgH="241300" progId="Equation.DSMT4">
                  <p:embed/>
                </p:oleObj>
              </mc:Choice>
              <mc:Fallback>
                <p:oleObj name="Equation" r:id="rId3" imgW="1562100" imgH="241300" progId="Equation.DSMT4">
                  <p:embed/>
                  <p:pic>
                    <p:nvPicPr>
                      <p:cNvPr id="0" name=""/>
                      <p:cNvPicPr/>
                      <p:nvPr/>
                    </p:nvPicPr>
                    <p:blipFill>
                      <a:blip r:embed="rId4"/>
                      <a:stretch>
                        <a:fillRect/>
                      </a:stretch>
                    </p:blipFill>
                    <p:spPr>
                      <a:xfrm>
                        <a:off x="2860675" y="2209800"/>
                        <a:ext cx="2959100" cy="457200"/>
                      </a:xfrm>
                      <a:prstGeom prst="rect">
                        <a:avLst/>
                      </a:prstGeom>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1117829006"/>
              </p:ext>
            </p:extLst>
          </p:nvPr>
        </p:nvGraphicFramePr>
        <p:xfrm>
          <a:off x="2895600" y="3886200"/>
          <a:ext cx="3048000" cy="2416432"/>
        </p:xfrm>
        <a:graphic>
          <a:graphicData uri="http://schemas.openxmlformats.org/presentationml/2006/ole">
            <mc:AlternateContent xmlns:mc="http://schemas.openxmlformats.org/markup-compatibility/2006">
              <mc:Choice xmlns:v="urn:schemas-microsoft-com:vml" Requires="v">
                <p:oleObj spid="_x0000_s569458" name="Equation" r:id="rId5" imgW="1409700" imgH="1117600" progId="Equation.DSMT4">
                  <p:embed/>
                </p:oleObj>
              </mc:Choice>
              <mc:Fallback>
                <p:oleObj name="Equation" r:id="rId5" imgW="1409700" imgH="1117600" progId="Equation.DSMT4">
                  <p:embed/>
                  <p:pic>
                    <p:nvPicPr>
                      <p:cNvPr id="0" name=""/>
                      <p:cNvPicPr/>
                      <p:nvPr/>
                    </p:nvPicPr>
                    <p:blipFill>
                      <a:blip r:embed="rId6"/>
                      <a:stretch>
                        <a:fillRect/>
                      </a:stretch>
                    </p:blipFill>
                    <p:spPr>
                      <a:xfrm>
                        <a:off x="2895600" y="3886200"/>
                        <a:ext cx="3048000" cy="2416432"/>
                      </a:xfrm>
                      <a:prstGeom prst="rect">
                        <a:avLst/>
                      </a:prstGeom>
                    </p:spPr>
                  </p:pic>
                </p:oleObj>
              </mc:Fallback>
            </mc:AlternateContent>
          </a:graphicData>
        </a:graphic>
      </p:graphicFrame>
    </p:spTree>
    <p:extLst>
      <p:ext uri="{BB962C8B-B14F-4D97-AF65-F5344CB8AC3E}">
        <p14:creationId xmlns:p14="http://schemas.microsoft.com/office/powerpoint/2010/main" val="75379996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447800"/>
          </a:xfrm>
        </p:spPr>
        <p:txBody>
          <a:bodyPr/>
          <a:lstStyle/>
          <a:p>
            <a:r>
              <a:rPr lang="en-US" dirty="0" smtClean="0"/>
              <a:t>Vibrations </a:t>
            </a:r>
            <a:r>
              <a:rPr lang="en-US" dirty="0"/>
              <a:t>and Resonance</a:t>
            </a:r>
          </a:p>
        </p:txBody>
      </p:sp>
      <p:sp>
        <p:nvSpPr>
          <p:cNvPr id="3" name="Content Placeholder 2"/>
          <p:cNvSpPr>
            <a:spLocks noGrp="1"/>
          </p:cNvSpPr>
          <p:nvPr>
            <p:ph idx="1"/>
          </p:nvPr>
        </p:nvSpPr>
        <p:spPr>
          <a:xfrm>
            <a:off x="441789" y="1828800"/>
            <a:ext cx="8229600" cy="4525963"/>
          </a:xfrm>
        </p:spPr>
        <p:txBody>
          <a:bodyPr/>
          <a:lstStyle/>
          <a:p>
            <a:r>
              <a:rPr lang="en-US" dirty="0"/>
              <a:t>Consider the vibration of two objects of mass </a:t>
            </a:r>
            <a:r>
              <a:rPr lang="en-US" i="1" dirty="0"/>
              <a:t>m</a:t>
            </a:r>
            <a:r>
              <a:rPr lang="en-US" dirty="0"/>
              <a:t> attached to each other and the walls by three springs with spring constant </a:t>
            </a:r>
            <a:r>
              <a:rPr lang="en-US" i="1" dirty="0"/>
              <a:t>k</a:t>
            </a:r>
            <a:r>
              <a:rPr lang="en-US" dirty="0"/>
              <a:t> . There is no damping, and the springs cannot move vertically. A driving force </a:t>
            </a:r>
            <a:r>
              <a:rPr lang="en-US" i="1" dirty="0" smtClean="0"/>
              <a:t>F</a:t>
            </a:r>
            <a:r>
              <a:rPr lang="en-US" i="1" baseline="-25000" dirty="0" smtClean="0"/>
              <a:t>0</a:t>
            </a:r>
            <a:r>
              <a:rPr lang="en-US" i="1" dirty="0" smtClean="0"/>
              <a:t> </a:t>
            </a:r>
            <a:r>
              <a:rPr lang="en-US" i="1" dirty="0" err="1"/>
              <a:t>cos</a:t>
            </a:r>
            <a:r>
              <a:rPr lang="en-US" i="1" dirty="0"/>
              <a:t> </a:t>
            </a:r>
            <a:r>
              <a:rPr lang="en-US" i="1" dirty="0" smtClean="0"/>
              <a:t>(ω</a:t>
            </a:r>
            <a:r>
              <a:rPr lang="en-US" i="1" baseline="-25000" dirty="0" smtClean="0"/>
              <a:t>0</a:t>
            </a:r>
            <a:r>
              <a:rPr lang="en-US" i="1" dirty="0" smtClean="0"/>
              <a:t>)</a:t>
            </a:r>
            <a:r>
              <a:rPr lang="en-US" dirty="0" smtClean="0"/>
              <a:t> </a:t>
            </a:r>
            <a:r>
              <a:rPr lang="en-US" dirty="0"/>
              <a:t>acts on the left </a:t>
            </a:r>
            <a:r>
              <a:rPr lang="en-US" dirty="0" smtClean="0"/>
              <a:t>mass.</a:t>
            </a:r>
            <a:endParaRPr lang="en-US" dirty="0"/>
          </a:p>
        </p:txBody>
      </p:sp>
      <p:pic>
        <p:nvPicPr>
          <p:cNvPr id="4" name="Picture 3" descr="f18-02.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7000" y="4876800"/>
            <a:ext cx="3352800" cy="1473200"/>
          </a:xfrm>
          <a:prstGeom prst="rect">
            <a:avLst/>
          </a:prstGeom>
        </p:spPr>
      </p:pic>
    </p:spTree>
    <p:extLst>
      <p:ext uri="{BB962C8B-B14F-4D97-AF65-F5344CB8AC3E}">
        <p14:creationId xmlns:p14="http://schemas.microsoft.com/office/powerpoint/2010/main" val="385282007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143000"/>
          </a:xfrm>
        </p:spPr>
        <p:txBody>
          <a:bodyPr/>
          <a:lstStyle/>
          <a:p>
            <a:r>
              <a:rPr lang="en-US" dirty="0"/>
              <a:t>The Basic </a:t>
            </a:r>
            <a:r>
              <a:rPr lang="en-US" dirty="0" err="1"/>
              <a:t>QR</a:t>
            </a:r>
            <a:r>
              <a:rPr lang="en-US" dirty="0"/>
              <a:t> Iteration</a:t>
            </a:r>
          </a:p>
        </p:txBody>
      </p:sp>
      <p:sp>
        <p:nvSpPr>
          <p:cNvPr id="12" name="Content Placeholder 11"/>
          <p:cNvSpPr>
            <a:spLocks noGrp="1"/>
          </p:cNvSpPr>
          <p:nvPr>
            <p:ph idx="1"/>
          </p:nvPr>
        </p:nvSpPr>
        <p:spPr>
          <a:xfrm>
            <a:off x="533400" y="609600"/>
            <a:ext cx="8229600" cy="4525963"/>
          </a:xfrm>
        </p:spPr>
        <p:txBody>
          <a:bodyPr>
            <a:normAutofit fontScale="92500" lnSpcReduction="20000"/>
          </a:bodyPr>
          <a:lstStyle/>
          <a:p>
            <a:r>
              <a:rPr lang="en-US" dirty="0" smtClean="0"/>
              <a:t>Note the following algebra:</a:t>
            </a:r>
          </a:p>
          <a:p>
            <a:endParaRPr lang="en-US" dirty="0"/>
          </a:p>
          <a:p>
            <a:endParaRPr lang="en-US" dirty="0" smtClean="0"/>
          </a:p>
          <a:p>
            <a:endParaRPr lang="en-US" dirty="0"/>
          </a:p>
          <a:p>
            <a:endParaRPr lang="en-US" dirty="0" smtClean="0"/>
          </a:p>
          <a:p>
            <a:endParaRPr lang="en-US" dirty="0"/>
          </a:p>
          <a:p>
            <a:endParaRPr lang="en-US" dirty="0" smtClean="0"/>
          </a:p>
          <a:p>
            <a:endParaRPr lang="en-US" dirty="0"/>
          </a:p>
          <a:p>
            <a:r>
              <a:rPr lang="en-US" dirty="0" smtClean="0"/>
              <a:t>                   is an orthogonal matrix, and </a:t>
            </a:r>
            <a:endParaRPr lang="en-US" dirty="0"/>
          </a:p>
        </p:txBody>
      </p:sp>
      <p:pic>
        <p:nvPicPr>
          <p:cNvPr id="11" name="Picture 10"/>
          <p:cNvPicPr>
            <a:picLocks noChangeAspect="1"/>
          </p:cNvPicPr>
          <p:nvPr>
            <p:custDataLst>
              <p:tags r:id="rId2"/>
            </p:custDataLst>
          </p:nvPr>
        </p:nvPicPr>
        <p:blipFill>
          <a:blip r:embed="rId4" cstate="print">
            <a:extLst>
              <a:ext uri="{28A0092B-C50C-407E-A947-70E740481C1C}">
                <a14:useLocalDpi xmlns:a14="http://schemas.microsoft.com/office/drawing/2010/main" val="0"/>
              </a:ext>
            </a:extLst>
          </a:blip>
          <a:stretch>
            <a:fillRect/>
          </a:stretch>
        </p:blipFill>
        <p:spPr>
          <a:xfrm>
            <a:off x="2286000" y="1143000"/>
            <a:ext cx="4742434" cy="2971800"/>
          </a:xfrm>
          <a:prstGeom prst="rect">
            <a:avLst/>
          </a:prstGeom>
        </p:spPr>
      </p:pic>
      <p:graphicFrame>
        <p:nvGraphicFramePr>
          <p:cNvPr id="3" name="Object 2"/>
          <p:cNvGraphicFramePr>
            <a:graphicFrameLocks noChangeAspect="1"/>
          </p:cNvGraphicFramePr>
          <p:nvPr>
            <p:extLst>
              <p:ext uri="{D42A27DB-BD31-4B8C-83A1-F6EECF244321}">
                <p14:modId xmlns:p14="http://schemas.microsoft.com/office/powerpoint/2010/main" val="798615546"/>
              </p:ext>
            </p:extLst>
          </p:nvPr>
        </p:nvGraphicFramePr>
        <p:xfrm>
          <a:off x="914400" y="4276046"/>
          <a:ext cx="1608666" cy="381000"/>
        </p:xfrm>
        <a:graphic>
          <a:graphicData uri="http://schemas.openxmlformats.org/presentationml/2006/ole">
            <mc:AlternateContent xmlns:mc="http://schemas.openxmlformats.org/markup-compatibility/2006">
              <mc:Choice xmlns:v="urn:schemas-microsoft-com:vml" Requires="v">
                <p:oleObj spid="_x0000_s570477" name="Equation" r:id="rId5" imgW="965200" imgH="228600" progId="Equation.DSMT4">
                  <p:embed/>
                </p:oleObj>
              </mc:Choice>
              <mc:Fallback>
                <p:oleObj name="Equation" r:id="rId5" imgW="965200" imgH="228600" progId="Equation.DSMT4">
                  <p:embed/>
                  <p:pic>
                    <p:nvPicPr>
                      <p:cNvPr id="0" name=""/>
                      <p:cNvPicPr/>
                      <p:nvPr/>
                    </p:nvPicPr>
                    <p:blipFill>
                      <a:blip r:embed="rId6"/>
                      <a:stretch>
                        <a:fillRect/>
                      </a:stretch>
                    </p:blipFill>
                    <p:spPr>
                      <a:xfrm>
                        <a:off x="914400" y="4276046"/>
                        <a:ext cx="1608666" cy="381000"/>
                      </a:xfrm>
                      <a:prstGeom prst="rect">
                        <a:avLst/>
                      </a:prstGeom>
                    </p:spPr>
                  </p:pic>
                </p:oleObj>
              </mc:Fallback>
            </mc:AlternateContent>
          </a:graphicData>
        </a:graphic>
      </p:graphicFrame>
      <p:graphicFrame>
        <p:nvGraphicFramePr>
          <p:cNvPr id="4" name="Object 3"/>
          <p:cNvGraphicFramePr>
            <a:graphicFrameLocks noChangeAspect="1"/>
          </p:cNvGraphicFramePr>
          <p:nvPr>
            <p:extLst>
              <p:ext uri="{D42A27DB-BD31-4B8C-83A1-F6EECF244321}">
                <p14:modId xmlns:p14="http://schemas.microsoft.com/office/powerpoint/2010/main" val="2784164530"/>
              </p:ext>
            </p:extLst>
          </p:nvPr>
        </p:nvGraphicFramePr>
        <p:xfrm>
          <a:off x="3505200" y="4953000"/>
          <a:ext cx="1651000" cy="457200"/>
        </p:xfrm>
        <a:graphic>
          <a:graphicData uri="http://schemas.openxmlformats.org/presentationml/2006/ole">
            <mc:AlternateContent xmlns:mc="http://schemas.openxmlformats.org/markup-compatibility/2006">
              <mc:Choice xmlns:v="urn:schemas-microsoft-com:vml" Requires="v">
                <p:oleObj spid="_x0000_s570478" name="Equation" r:id="rId7" imgW="825500" imgH="228600" progId="Equation.DSMT4">
                  <p:embed/>
                </p:oleObj>
              </mc:Choice>
              <mc:Fallback>
                <p:oleObj name="Equation" r:id="rId7" imgW="825500" imgH="228600" progId="Equation.DSMT4">
                  <p:embed/>
                  <p:pic>
                    <p:nvPicPr>
                      <p:cNvPr id="0" name=""/>
                      <p:cNvPicPr/>
                      <p:nvPr/>
                    </p:nvPicPr>
                    <p:blipFill>
                      <a:blip r:embed="rId8"/>
                      <a:stretch>
                        <a:fillRect/>
                      </a:stretch>
                    </p:blipFill>
                    <p:spPr>
                      <a:xfrm>
                        <a:off x="3505200" y="4953000"/>
                        <a:ext cx="1651000" cy="457200"/>
                      </a:xfrm>
                      <a:prstGeom prst="rect">
                        <a:avLst/>
                      </a:prstGeom>
                    </p:spPr>
                  </p:pic>
                </p:oleObj>
              </mc:Fallback>
            </mc:AlternateContent>
          </a:graphicData>
        </a:graphic>
      </p:graphicFrame>
    </p:spTree>
    <p:extLst>
      <p:ext uri="{BB962C8B-B14F-4D97-AF65-F5344CB8AC3E}">
        <p14:creationId xmlns:p14="http://schemas.microsoft.com/office/powerpoint/2010/main" val="40075733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28600"/>
            <a:ext cx="8229600" cy="1143000"/>
          </a:xfrm>
        </p:spPr>
        <p:txBody>
          <a:bodyPr/>
          <a:lstStyle/>
          <a:p>
            <a:r>
              <a:rPr lang="en-US" dirty="0"/>
              <a:t>The Basic </a:t>
            </a:r>
            <a:r>
              <a:rPr lang="en-US" dirty="0" err="1"/>
              <a:t>QR</a:t>
            </a:r>
            <a:r>
              <a:rPr lang="en-US" dirty="0"/>
              <a:t> Iteration</a:t>
            </a:r>
          </a:p>
        </p:txBody>
      </p:sp>
      <p:sp>
        <p:nvSpPr>
          <p:cNvPr id="3" name="Content Placeholder 2"/>
          <p:cNvSpPr>
            <a:spLocks noGrp="1"/>
          </p:cNvSpPr>
          <p:nvPr>
            <p:ph idx="1"/>
          </p:nvPr>
        </p:nvSpPr>
        <p:spPr>
          <a:xfrm>
            <a:off x="456344" y="609600"/>
            <a:ext cx="8229600" cy="4525963"/>
          </a:xfrm>
        </p:spPr>
        <p:txBody>
          <a:bodyPr/>
          <a:lstStyle/>
          <a:p>
            <a:r>
              <a:rPr lang="en-US" dirty="0" smtClean="0"/>
              <a:t>Note the following numerical experiment:</a:t>
            </a:r>
            <a:endParaRPr lang="en-US" dirty="0"/>
          </a:p>
        </p:txBody>
      </p:sp>
      <p:sp>
        <p:nvSpPr>
          <p:cNvPr id="4" name="TextBox 3"/>
          <p:cNvSpPr txBox="1"/>
          <p:nvPr/>
        </p:nvSpPr>
        <p:spPr>
          <a:xfrm>
            <a:off x="489735" y="1295400"/>
            <a:ext cx="5181600" cy="5632311"/>
          </a:xfrm>
          <a:prstGeom prst="rect">
            <a:avLst/>
          </a:prstGeom>
          <a:noFill/>
        </p:spPr>
        <p:txBody>
          <a:bodyPr wrap="square" rtlCol="0">
            <a:spAutoFit/>
          </a:bodyPr>
          <a:lstStyle/>
          <a:p>
            <a:r>
              <a:rPr lang="pt-BR" dirty="0">
                <a:latin typeface="Courier New" panose="02070309020205020404" pitchFamily="49" charset="0"/>
                <a:cs typeface="Courier New" panose="02070309020205020404" pitchFamily="49" charset="0"/>
              </a:rPr>
              <a:t>&gt;&gt; B = A;</a:t>
            </a:r>
          </a:p>
          <a:p>
            <a:r>
              <a:rPr lang="pt-BR" dirty="0">
                <a:latin typeface="Courier New" panose="02070309020205020404" pitchFamily="49" charset="0"/>
                <a:cs typeface="Courier New" panose="02070309020205020404" pitchFamily="49" charset="0"/>
              </a:rPr>
              <a:t>&gt;&gt; for i = 1:35</a:t>
            </a:r>
          </a:p>
          <a:p>
            <a:r>
              <a:rPr lang="pt-BR" dirty="0">
                <a:latin typeface="Courier New" panose="02070309020205020404" pitchFamily="49" charset="0"/>
                <a:cs typeface="Courier New" panose="02070309020205020404" pitchFamily="49" charset="0"/>
              </a:rPr>
              <a:t>      [Q,R] = qr(A);</a:t>
            </a:r>
          </a:p>
          <a:p>
            <a:r>
              <a:rPr lang="pt-BR" dirty="0">
                <a:latin typeface="Courier New" panose="02070309020205020404" pitchFamily="49" charset="0"/>
                <a:cs typeface="Courier New" panose="02070309020205020404" pitchFamily="49" charset="0"/>
              </a:rPr>
              <a:t>      A = R*Q;</a:t>
            </a:r>
          </a:p>
          <a:p>
            <a:r>
              <a:rPr lang="pt-BR" dirty="0">
                <a:latin typeface="Courier New" panose="02070309020205020404" pitchFamily="49" charset="0"/>
                <a:cs typeface="Courier New" panose="02070309020205020404" pitchFamily="49" charset="0"/>
              </a:rPr>
              <a:t>   end</a:t>
            </a:r>
          </a:p>
          <a:p>
            <a:r>
              <a:rPr lang="pt-BR" dirty="0">
                <a:latin typeface="Courier New" panose="02070309020205020404" pitchFamily="49" charset="0"/>
                <a:cs typeface="Courier New" panose="02070309020205020404" pitchFamily="49" charset="0"/>
              </a:rPr>
              <a:t>&gt;&gt; A</a:t>
            </a:r>
          </a:p>
          <a:p>
            <a:endParaRPr lang="pt-BR" dirty="0">
              <a:latin typeface="Courier New" panose="02070309020205020404" pitchFamily="49" charset="0"/>
              <a:cs typeface="Courier New" panose="02070309020205020404" pitchFamily="49" charset="0"/>
            </a:endParaRPr>
          </a:p>
          <a:p>
            <a:r>
              <a:rPr lang="pt-BR" dirty="0">
                <a:latin typeface="Courier New" panose="02070309020205020404" pitchFamily="49" charset="0"/>
                <a:cs typeface="Courier New" panose="02070309020205020404" pitchFamily="49" charset="0"/>
              </a:rPr>
              <a:t>A =</a:t>
            </a:r>
          </a:p>
          <a:p>
            <a:endParaRPr lang="pt-BR" dirty="0">
              <a:latin typeface="Courier New" panose="02070309020205020404" pitchFamily="49" charset="0"/>
              <a:cs typeface="Courier New" panose="02070309020205020404" pitchFamily="49" charset="0"/>
            </a:endParaRPr>
          </a:p>
          <a:p>
            <a:r>
              <a:rPr lang="pt-BR" dirty="0">
                <a:latin typeface="Courier New" panose="02070309020205020404" pitchFamily="49" charset="0"/>
                <a:cs typeface="Courier New" panose="02070309020205020404" pitchFamily="49" charset="0"/>
              </a:rPr>
              <a:t>   18.4638    8.4154   -1.2732</a:t>
            </a:r>
          </a:p>
          <a:p>
            <a:r>
              <a:rPr lang="pt-BR" dirty="0">
                <a:latin typeface="Courier New" panose="02070309020205020404" pitchFamily="49" charset="0"/>
                <a:cs typeface="Courier New" panose="02070309020205020404" pitchFamily="49" charset="0"/>
              </a:rPr>
              <a:t>   -0.0000    5.3457    4.1904</a:t>
            </a:r>
          </a:p>
          <a:p>
            <a:r>
              <a:rPr lang="pt-BR" dirty="0">
                <a:latin typeface="Courier New" panose="02070309020205020404" pitchFamily="49" charset="0"/>
                <a:cs typeface="Courier New" panose="02070309020205020404" pitchFamily="49" charset="0"/>
              </a:rPr>
              <a:t>    0.0000   -0.0000   -3.8095</a:t>
            </a:r>
          </a:p>
          <a:p>
            <a:endParaRPr lang="pt-BR" dirty="0">
              <a:latin typeface="Courier New" panose="02070309020205020404" pitchFamily="49" charset="0"/>
              <a:cs typeface="Courier New" panose="02070309020205020404" pitchFamily="49" charset="0"/>
            </a:endParaRPr>
          </a:p>
          <a:p>
            <a:r>
              <a:rPr lang="pt-BR" dirty="0">
                <a:latin typeface="Courier New" panose="02070309020205020404" pitchFamily="49" charset="0"/>
                <a:cs typeface="Courier New" panose="02070309020205020404" pitchFamily="49" charset="0"/>
              </a:rPr>
              <a:t>&gt;&gt; eig(B)</a:t>
            </a:r>
          </a:p>
          <a:p>
            <a:endParaRPr lang="pt-BR" dirty="0">
              <a:latin typeface="Courier New" panose="02070309020205020404" pitchFamily="49" charset="0"/>
              <a:cs typeface="Courier New" panose="02070309020205020404" pitchFamily="49" charset="0"/>
            </a:endParaRPr>
          </a:p>
          <a:p>
            <a:r>
              <a:rPr lang="pt-BR" dirty="0">
                <a:latin typeface="Courier New" panose="02070309020205020404" pitchFamily="49" charset="0"/>
                <a:cs typeface="Courier New" panose="02070309020205020404" pitchFamily="49" charset="0"/>
              </a:rPr>
              <a:t>ans =</a:t>
            </a:r>
          </a:p>
          <a:p>
            <a:endParaRPr lang="pt-BR" dirty="0">
              <a:latin typeface="Courier New" panose="02070309020205020404" pitchFamily="49" charset="0"/>
              <a:cs typeface="Courier New" panose="02070309020205020404" pitchFamily="49" charset="0"/>
            </a:endParaRPr>
          </a:p>
          <a:p>
            <a:r>
              <a:rPr lang="pt-BR" dirty="0">
                <a:latin typeface="Courier New" panose="02070309020205020404" pitchFamily="49" charset="0"/>
                <a:cs typeface="Courier New" panose="02070309020205020404" pitchFamily="49" charset="0"/>
              </a:rPr>
              <a:t>   18.4638</a:t>
            </a:r>
          </a:p>
          <a:p>
            <a:r>
              <a:rPr lang="pt-BR" dirty="0">
                <a:latin typeface="Courier New" panose="02070309020205020404" pitchFamily="49" charset="0"/>
                <a:cs typeface="Courier New" panose="02070309020205020404" pitchFamily="49" charset="0"/>
              </a:rPr>
              <a:t>    5.3457</a:t>
            </a:r>
          </a:p>
          <a:p>
            <a:r>
              <a:rPr lang="pt-BR" dirty="0">
                <a:latin typeface="Courier New" panose="02070309020205020404" pitchFamily="49" charset="0"/>
                <a:cs typeface="Courier New" panose="02070309020205020404" pitchFamily="49" charset="0"/>
              </a:rPr>
              <a:t>   -3.8095</a:t>
            </a:r>
            <a:endParaRPr 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00273011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Basic </a:t>
            </a:r>
            <a:r>
              <a:rPr lang="en-US" dirty="0" err="1"/>
              <a:t>QR</a:t>
            </a:r>
            <a:r>
              <a:rPr lang="en-US" dirty="0"/>
              <a:t> Iteration</a:t>
            </a:r>
          </a:p>
        </p:txBody>
      </p:sp>
      <p:pic>
        <p:nvPicPr>
          <p:cNvPr id="6" name="Picture 5"/>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304801" y="1981200"/>
            <a:ext cx="8735569" cy="1446276"/>
          </a:xfrm>
          <a:prstGeom prst="rect">
            <a:avLst/>
          </a:prstGeom>
        </p:spPr>
      </p:pic>
    </p:spTree>
    <p:extLst>
      <p:ext uri="{BB962C8B-B14F-4D97-AF65-F5344CB8AC3E}">
        <p14:creationId xmlns:p14="http://schemas.microsoft.com/office/powerpoint/2010/main" val="33744452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Orthogonal Similarity Transformation</a:t>
            </a:r>
            <a:endParaRPr lang="en-US" dirty="0"/>
          </a:p>
        </p:txBody>
      </p:sp>
      <p:pic>
        <p:nvPicPr>
          <p:cNvPr id="4" name="Picture 3"/>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214884" y="1905000"/>
            <a:ext cx="8714232" cy="838200"/>
          </a:xfrm>
          <a:prstGeom prst="rect">
            <a:avLst/>
          </a:prstGeom>
        </p:spPr>
      </p:pic>
      <p:sp>
        <p:nvSpPr>
          <p:cNvPr id="5" name="TextBox 4"/>
          <p:cNvSpPr txBox="1"/>
          <p:nvPr/>
        </p:nvSpPr>
        <p:spPr>
          <a:xfrm>
            <a:off x="1752600" y="2971800"/>
            <a:ext cx="6172200" cy="1200328"/>
          </a:xfrm>
          <a:prstGeom prst="rect">
            <a:avLst/>
          </a:prstGeom>
          <a:noFill/>
        </p:spPr>
        <p:txBody>
          <a:bodyPr wrap="square" rtlCol="0">
            <a:spAutoFit/>
          </a:bodyPr>
          <a:lstStyle/>
          <a:p>
            <a:r>
              <a:rPr lang="en-US" sz="2400" dirty="0" smtClean="0"/>
              <a:t>NOTE: The basic </a:t>
            </a:r>
            <a:r>
              <a:rPr lang="en-US" sz="2400" dirty="0" err="1" smtClean="0"/>
              <a:t>QR</a:t>
            </a:r>
            <a:r>
              <a:rPr lang="en-US" sz="2400" dirty="0" smtClean="0"/>
              <a:t> iteration is a orthogonal similarity transformation to upper triangular form.</a:t>
            </a:r>
            <a:endParaRPr lang="en-US" sz="2400" dirty="0"/>
          </a:p>
        </p:txBody>
      </p:sp>
    </p:spTree>
    <p:extLst>
      <p:ext uri="{BB962C8B-B14F-4D97-AF65-F5344CB8AC3E}">
        <p14:creationId xmlns:p14="http://schemas.microsoft.com/office/powerpoint/2010/main" val="256530895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96"/>
            <a:ext cx="8229600" cy="1143000"/>
          </a:xfrm>
        </p:spPr>
        <p:txBody>
          <a:bodyPr/>
          <a:lstStyle/>
          <a:p>
            <a:r>
              <a:rPr lang="en-US" dirty="0" err="1" smtClean="0"/>
              <a:t>Hessenberg</a:t>
            </a:r>
            <a:r>
              <a:rPr lang="en-US" dirty="0" smtClean="0"/>
              <a:t> Form</a:t>
            </a:r>
            <a:endParaRPr lang="en-US" dirty="0"/>
          </a:p>
        </p:txBody>
      </p:sp>
      <p:pic>
        <p:nvPicPr>
          <p:cNvPr id="4" name="Picture 3"/>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213360" y="990600"/>
            <a:ext cx="8717280" cy="5740908"/>
          </a:xfrm>
          <a:prstGeom prst="rect">
            <a:avLst/>
          </a:prstGeom>
        </p:spPr>
      </p:pic>
    </p:spTree>
    <p:extLst>
      <p:ext uri="{BB962C8B-B14F-4D97-AF65-F5344CB8AC3E}">
        <p14:creationId xmlns:p14="http://schemas.microsoft.com/office/powerpoint/2010/main" val="337376611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Hessenberg</a:t>
            </a:r>
            <a:r>
              <a:rPr lang="en-US" dirty="0" smtClean="0"/>
              <a:t> Form</a:t>
            </a:r>
            <a:endParaRPr lang="en-US" dirty="0"/>
          </a:p>
        </p:txBody>
      </p:sp>
      <p:sp>
        <p:nvSpPr>
          <p:cNvPr id="3" name="Content Placeholder 2"/>
          <p:cNvSpPr>
            <a:spLocks noGrp="1"/>
          </p:cNvSpPr>
          <p:nvPr>
            <p:ph idx="1"/>
          </p:nvPr>
        </p:nvSpPr>
        <p:spPr/>
        <p:txBody>
          <a:bodyPr/>
          <a:lstStyle/>
          <a:p>
            <a:r>
              <a:rPr lang="en-US" dirty="0" smtClean="0"/>
              <a:t>A general upper Hessenberg matrix:</a:t>
            </a:r>
            <a:br>
              <a:rPr lang="en-US" dirty="0" smtClean="0"/>
            </a:br>
            <a:r>
              <a:rPr lang="en-US" dirty="0" smtClean="0"/>
              <a:t/>
            </a:r>
            <a:br>
              <a:rPr lang="en-US" dirty="0" smtClean="0"/>
            </a:br>
            <a:r>
              <a:rPr lang="en-US" dirty="0" smtClean="0"/>
              <a:t/>
            </a:r>
            <a:br>
              <a:rPr lang="en-US" dirty="0" smtClean="0"/>
            </a:br>
            <a:endParaRPr lang="en-US" dirty="0"/>
          </a:p>
        </p:txBody>
      </p:sp>
      <p:graphicFrame>
        <p:nvGraphicFramePr>
          <p:cNvPr id="4" name="Object 3"/>
          <p:cNvGraphicFramePr>
            <a:graphicFrameLocks noChangeAspect="1"/>
          </p:cNvGraphicFramePr>
          <p:nvPr>
            <p:extLst>
              <p:ext uri="{D42A27DB-BD31-4B8C-83A1-F6EECF244321}">
                <p14:modId xmlns:p14="http://schemas.microsoft.com/office/powerpoint/2010/main" val="3344328732"/>
              </p:ext>
            </p:extLst>
          </p:nvPr>
        </p:nvGraphicFramePr>
        <p:xfrm>
          <a:off x="2959100" y="3352800"/>
          <a:ext cx="3225800" cy="2654300"/>
        </p:xfrm>
        <a:graphic>
          <a:graphicData uri="http://schemas.openxmlformats.org/presentationml/2006/ole">
            <mc:AlternateContent xmlns:mc="http://schemas.openxmlformats.org/markup-compatibility/2006">
              <mc:Choice xmlns:v="urn:schemas-microsoft-com:vml" Requires="v">
                <p:oleObj spid="_x0000_s535838" name="Equation" r:id="rId3" imgW="3225600" imgH="2654280" progId="Equation.3">
                  <p:embed/>
                </p:oleObj>
              </mc:Choice>
              <mc:Fallback>
                <p:oleObj name="Equation" r:id="rId3" imgW="3225600" imgH="2654280" progId="Equation.3">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59100" y="3352800"/>
                        <a:ext cx="3225800" cy="2654300"/>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Transformation </a:t>
            </a:r>
            <a:r>
              <a:rPr lang="en-US" dirty="0"/>
              <a:t>to Upper </a:t>
            </a:r>
            <a:r>
              <a:rPr lang="en-US" dirty="0" err="1"/>
              <a:t>Hessenberg</a:t>
            </a:r>
            <a:r>
              <a:rPr lang="en-US" dirty="0"/>
              <a:t> Form</a:t>
            </a:r>
          </a:p>
        </p:txBody>
      </p:sp>
      <p:sp>
        <p:nvSpPr>
          <p:cNvPr id="3" name="Content Placeholder 2"/>
          <p:cNvSpPr>
            <a:spLocks noGrp="1"/>
          </p:cNvSpPr>
          <p:nvPr>
            <p:ph idx="1"/>
          </p:nvPr>
        </p:nvSpPr>
        <p:spPr/>
        <p:txBody>
          <a:bodyPr>
            <a:normAutofit fontScale="92500" lnSpcReduction="10000"/>
          </a:bodyPr>
          <a:lstStyle/>
          <a:p>
            <a:r>
              <a:rPr lang="en-US" dirty="0" smtClean="0"/>
              <a:t>The basic </a:t>
            </a:r>
            <a:r>
              <a:rPr lang="en-US" dirty="0" err="1" smtClean="0"/>
              <a:t>QR</a:t>
            </a:r>
            <a:r>
              <a:rPr lang="en-US" dirty="0" smtClean="0"/>
              <a:t> iteration is not practical. If </a:t>
            </a:r>
            <a:r>
              <a:rPr lang="en-US" i="1" dirty="0" smtClean="0"/>
              <a:t>k = n</a:t>
            </a:r>
            <a:r>
              <a:rPr lang="en-US" dirty="0" smtClean="0"/>
              <a:t>, the iteration costs </a:t>
            </a:r>
            <a:r>
              <a:rPr lang="en-US" i="1" dirty="0" smtClean="0"/>
              <a:t>O(</a:t>
            </a:r>
            <a:r>
              <a:rPr lang="en-US" i="1" dirty="0" err="1" smtClean="0"/>
              <a:t>n</a:t>
            </a:r>
            <a:r>
              <a:rPr lang="en-US" i="1" baseline="30000" dirty="0" err="1" smtClean="0"/>
              <a:t>4</a:t>
            </a:r>
            <a:r>
              <a:rPr lang="en-US" i="1" dirty="0" smtClean="0"/>
              <a:t>)</a:t>
            </a:r>
            <a:r>
              <a:rPr lang="en-US" dirty="0" smtClean="0"/>
              <a:t> flops. Instead,</a:t>
            </a:r>
          </a:p>
          <a:p>
            <a:endParaRPr lang="en-US" dirty="0"/>
          </a:p>
          <a:p>
            <a:pPr marL="514350" indent="-514350">
              <a:buFont typeface="+mj-lt"/>
              <a:buAutoNum type="arabicPeriod"/>
            </a:pPr>
            <a:r>
              <a:rPr lang="en-US" dirty="0" smtClean="0"/>
              <a:t>Transform A into </a:t>
            </a:r>
            <a:r>
              <a:rPr lang="en-US" dirty="0"/>
              <a:t>an upper </a:t>
            </a:r>
            <a:r>
              <a:rPr lang="en-US" dirty="0" err="1"/>
              <a:t>Hessenberg</a:t>
            </a:r>
            <a:r>
              <a:rPr lang="en-US" dirty="0"/>
              <a:t> matrix using orthogonal similarity transformations</a:t>
            </a:r>
            <a:r>
              <a:rPr lang="en-US" dirty="0" smtClean="0"/>
              <a:t>.</a:t>
            </a:r>
          </a:p>
          <a:p>
            <a:pPr marL="514350" indent="-514350">
              <a:buFont typeface="+mj-lt"/>
              <a:buAutoNum type="arabicPeriod"/>
            </a:pPr>
            <a:endParaRPr lang="en-US" dirty="0"/>
          </a:p>
          <a:p>
            <a:pPr marL="514350" indent="-514350">
              <a:buFont typeface="+mj-lt"/>
              <a:buAutoNum type="arabicPeriod"/>
            </a:pPr>
            <a:r>
              <a:rPr lang="en-US" dirty="0" smtClean="0"/>
              <a:t>Make </a:t>
            </a:r>
            <a:r>
              <a:rPr lang="en-US" dirty="0"/>
              <a:t>use of the simpler form of an upper </a:t>
            </a:r>
            <a:r>
              <a:rPr lang="en-US" dirty="0" err="1"/>
              <a:t>Hessenberg</a:t>
            </a:r>
            <a:r>
              <a:rPr lang="en-US" dirty="0"/>
              <a:t> matrix to quickly and accurately compute the eigenvalues.</a:t>
            </a:r>
          </a:p>
        </p:txBody>
      </p:sp>
    </p:spTree>
    <p:extLst>
      <p:ext uri="{BB962C8B-B14F-4D97-AF65-F5344CB8AC3E}">
        <p14:creationId xmlns:p14="http://schemas.microsoft.com/office/powerpoint/2010/main" val="772604577"/>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Transformation to Upper </a:t>
            </a:r>
            <a:r>
              <a:rPr lang="en-US" dirty="0" err="1"/>
              <a:t>Hessenberg</a:t>
            </a:r>
            <a:r>
              <a:rPr lang="en-US" dirty="0"/>
              <a:t> Form</a:t>
            </a:r>
          </a:p>
        </p:txBody>
      </p:sp>
      <p:sp>
        <p:nvSpPr>
          <p:cNvPr id="3" name="Content Placeholder 2"/>
          <p:cNvSpPr>
            <a:spLocks noGrp="1"/>
          </p:cNvSpPr>
          <p:nvPr>
            <p:ph idx="1"/>
          </p:nvPr>
        </p:nvSpPr>
        <p:spPr/>
        <p:txBody>
          <a:bodyPr/>
          <a:lstStyle/>
          <a:p>
            <a:r>
              <a:rPr lang="en-US" dirty="0" smtClean="0"/>
              <a:t>Use Householder reflections to zero-out the elements in each column 1, …, </a:t>
            </a:r>
            <a:r>
              <a:rPr lang="en-US" i="1" dirty="0" smtClean="0"/>
              <a:t>n-1</a:t>
            </a:r>
            <a:r>
              <a:rPr lang="en-US" dirty="0" smtClean="0"/>
              <a:t> below the </a:t>
            </a:r>
            <a:r>
              <a:rPr lang="en-US" dirty="0" err="1" smtClean="0"/>
              <a:t>subdiagonal</a:t>
            </a:r>
            <a:r>
              <a:rPr lang="en-US" dirty="0" smtClean="0"/>
              <a:t>.</a:t>
            </a:r>
          </a:p>
          <a:p>
            <a:r>
              <a:rPr lang="en-US" dirty="0" smtClean="0"/>
              <a:t>Use a similarity transformation of the form</a:t>
            </a:r>
            <a:br>
              <a:rPr lang="en-US" dirty="0" smtClean="0"/>
            </a:br>
            <a:r>
              <a:rPr lang="en-US" dirty="0" smtClean="0"/>
              <a:t>                    Using a transformation</a:t>
            </a:r>
            <a:br>
              <a:rPr lang="en-US" dirty="0" smtClean="0"/>
            </a:br>
            <a:r>
              <a:rPr lang="en-US" dirty="0" smtClean="0"/>
              <a:t>of the form              will not maintain the same eigenvalues.                 </a:t>
            </a:r>
            <a:endParaRPr lang="en-US" dirty="0"/>
          </a:p>
        </p:txBody>
      </p:sp>
      <p:graphicFrame>
        <p:nvGraphicFramePr>
          <p:cNvPr id="6" name="Object 5"/>
          <p:cNvGraphicFramePr>
            <a:graphicFrameLocks noChangeAspect="1"/>
          </p:cNvGraphicFramePr>
          <p:nvPr>
            <p:extLst>
              <p:ext uri="{D42A27DB-BD31-4B8C-83A1-F6EECF244321}">
                <p14:modId xmlns:p14="http://schemas.microsoft.com/office/powerpoint/2010/main" val="2683962594"/>
              </p:ext>
            </p:extLst>
          </p:nvPr>
        </p:nvGraphicFramePr>
        <p:xfrm>
          <a:off x="990600" y="3753044"/>
          <a:ext cx="1676400" cy="403952"/>
        </p:xfrm>
        <a:graphic>
          <a:graphicData uri="http://schemas.openxmlformats.org/presentationml/2006/ole">
            <mc:AlternateContent xmlns:mc="http://schemas.openxmlformats.org/markup-compatibility/2006">
              <mc:Choice xmlns:v="urn:schemas-microsoft-com:vml" Requires="v">
                <p:oleObj spid="_x0000_s571499" name="Equation" r:id="rId3" imgW="1054100" imgH="254000" progId="Equation.DSMT4">
                  <p:embed/>
                </p:oleObj>
              </mc:Choice>
              <mc:Fallback>
                <p:oleObj name="Equation" r:id="rId3" imgW="1054100" imgH="254000" progId="Equation.DSMT4">
                  <p:embed/>
                  <p:pic>
                    <p:nvPicPr>
                      <p:cNvPr id="0" name=""/>
                      <p:cNvPicPr/>
                      <p:nvPr/>
                    </p:nvPicPr>
                    <p:blipFill>
                      <a:blip r:embed="rId4"/>
                      <a:stretch>
                        <a:fillRect/>
                      </a:stretch>
                    </p:blipFill>
                    <p:spPr>
                      <a:xfrm>
                        <a:off x="990600" y="3753044"/>
                        <a:ext cx="1676400" cy="403952"/>
                      </a:xfrm>
                      <a:prstGeom prst="rect">
                        <a:avLst/>
                      </a:prstGeom>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3409727790"/>
              </p:ext>
            </p:extLst>
          </p:nvPr>
        </p:nvGraphicFramePr>
        <p:xfrm>
          <a:off x="2819400" y="4315310"/>
          <a:ext cx="1272159" cy="363474"/>
        </p:xfrm>
        <a:graphic>
          <a:graphicData uri="http://schemas.openxmlformats.org/presentationml/2006/ole">
            <mc:AlternateContent xmlns:mc="http://schemas.openxmlformats.org/markup-compatibility/2006">
              <mc:Choice xmlns:v="urn:schemas-microsoft-com:vml" Requires="v">
                <p:oleObj spid="_x0000_s571500" name="Equation" r:id="rId5" imgW="800100" imgH="228600" progId="Equation.DSMT4">
                  <p:embed/>
                </p:oleObj>
              </mc:Choice>
              <mc:Fallback>
                <p:oleObj name="Equation" r:id="rId5" imgW="800100" imgH="228600" progId="Equation.DSMT4">
                  <p:embed/>
                  <p:pic>
                    <p:nvPicPr>
                      <p:cNvPr id="0" name=""/>
                      <p:cNvPicPr/>
                      <p:nvPr/>
                    </p:nvPicPr>
                    <p:blipFill>
                      <a:blip r:embed="rId6"/>
                      <a:stretch>
                        <a:fillRect/>
                      </a:stretch>
                    </p:blipFill>
                    <p:spPr>
                      <a:xfrm>
                        <a:off x="2819400" y="4315310"/>
                        <a:ext cx="1272159" cy="363474"/>
                      </a:xfrm>
                      <a:prstGeom prst="rect">
                        <a:avLst/>
                      </a:prstGeom>
                    </p:spPr>
                  </p:pic>
                </p:oleObj>
              </mc:Fallback>
            </mc:AlternateContent>
          </a:graphicData>
        </a:graphic>
      </p:graphicFrame>
    </p:spTree>
    <p:extLst>
      <p:ext uri="{BB962C8B-B14F-4D97-AF65-F5344CB8AC3E}">
        <p14:creationId xmlns:p14="http://schemas.microsoft.com/office/powerpoint/2010/main" val="668030574"/>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Transformation to Upper </a:t>
            </a:r>
            <a:r>
              <a:rPr lang="en-US" dirty="0" err="1"/>
              <a:t>Hessenberg</a:t>
            </a:r>
            <a:r>
              <a:rPr lang="en-US" dirty="0"/>
              <a:t> Form</a:t>
            </a:r>
          </a:p>
        </p:txBody>
      </p:sp>
      <p:sp>
        <p:nvSpPr>
          <p:cNvPr id="3" name="Content Placeholder 2"/>
          <p:cNvSpPr>
            <a:spLocks noGrp="1"/>
          </p:cNvSpPr>
          <p:nvPr>
            <p:ph idx="1"/>
          </p:nvPr>
        </p:nvSpPr>
        <p:spPr/>
        <p:txBody>
          <a:bodyPr/>
          <a:lstStyle/>
          <a:p>
            <a:r>
              <a:rPr lang="en-US" dirty="0" smtClean="0"/>
              <a:t>The first three transformations for a </a:t>
            </a:r>
            <a:r>
              <a:rPr lang="en-US" i="1" dirty="0" smtClean="0"/>
              <a:t>5</a:t>
            </a:r>
            <a:r>
              <a:rPr lang="en-US" dirty="0" smtClean="0"/>
              <a:t> ×</a:t>
            </a:r>
            <a:r>
              <a:rPr lang="en-US" dirty="0" smtClean="0">
                <a:sym typeface="Symbol" panose="05050102010706020507" pitchFamily="18" charset="2"/>
              </a:rPr>
              <a:t> </a:t>
            </a:r>
            <a:r>
              <a:rPr lang="en-US" i="1" dirty="0" smtClean="0">
                <a:sym typeface="Symbol" panose="05050102010706020507" pitchFamily="18" charset="2"/>
              </a:rPr>
              <a:t>5</a:t>
            </a:r>
            <a:r>
              <a:rPr lang="en-US" dirty="0" smtClean="0">
                <a:sym typeface="Symbol" panose="05050102010706020507" pitchFamily="18" charset="2"/>
              </a:rPr>
              <a:t> matrix.</a:t>
            </a:r>
            <a:endParaRPr lang="en-US" dirty="0"/>
          </a:p>
        </p:txBody>
      </p:sp>
      <p:pic>
        <p:nvPicPr>
          <p:cNvPr id="4" name="Picture 3"/>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154686" y="2590800"/>
            <a:ext cx="8834628" cy="3137916"/>
          </a:xfrm>
          <a:prstGeom prst="rect">
            <a:avLst/>
          </a:prstGeom>
        </p:spPr>
      </p:pic>
    </p:spTree>
    <p:extLst>
      <p:ext uri="{BB962C8B-B14F-4D97-AF65-F5344CB8AC3E}">
        <p14:creationId xmlns:p14="http://schemas.microsoft.com/office/powerpoint/2010/main" val="191253317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9692"/>
            <a:ext cx="8229600" cy="1143000"/>
          </a:xfrm>
        </p:spPr>
        <p:txBody>
          <a:bodyPr>
            <a:normAutofit fontScale="90000"/>
          </a:bodyPr>
          <a:lstStyle/>
          <a:p>
            <a:r>
              <a:rPr lang="en-US" dirty="0" smtClean="0"/>
              <a:t>Transformation to Upper </a:t>
            </a:r>
            <a:r>
              <a:rPr lang="en-US" dirty="0" err="1" smtClean="0"/>
              <a:t>Hessenberg</a:t>
            </a:r>
            <a:r>
              <a:rPr lang="en-US" dirty="0" smtClean="0"/>
              <a:t> Form</a:t>
            </a:r>
            <a:endParaRPr lang="en-US" dirty="0"/>
          </a:p>
        </p:txBody>
      </p:sp>
      <p:sp>
        <p:nvSpPr>
          <p:cNvPr id="5" name="Content Placeholder 4"/>
          <p:cNvSpPr>
            <a:spLocks noGrp="1"/>
          </p:cNvSpPr>
          <p:nvPr>
            <p:ph idx="1"/>
          </p:nvPr>
        </p:nvSpPr>
        <p:spPr>
          <a:xfrm>
            <a:off x="457200" y="1036637"/>
            <a:ext cx="8229600" cy="4525963"/>
          </a:xfrm>
        </p:spPr>
        <p:txBody>
          <a:bodyPr/>
          <a:lstStyle/>
          <a:p>
            <a:r>
              <a:rPr lang="en-US" dirty="0" smtClean="0"/>
              <a:t>After </a:t>
            </a:r>
            <a:r>
              <a:rPr lang="en-US" i="1" dirty="0" smtClean="0"/>
              <a:t>k-1</a:t>
            </a:r>
            <a:r>
              <a:rPr lang="en-US" dirty="0" smtClean="0"/>
              <a:t> steps, we have</a:t>
            </a:r>
          </a:p>
          <a:p>
            <a:pPr marL="0" indent="0">
              <a:buNone/>
            </a:pPr>
            <a:endParaRPr lang="en-US" dirty="0"/>
          </a:p>
          <a:p>
            <a:endParaRPr lang="en-US" dirty="0" smtClean="0"/>
          </a:p>
          <a:p>
            <a:endParaRPr lang="en-US" dirty="0"/>
          </a:p>
          <a:p>
            <a:pPr marL="0" indent="0">
              <a:buNone/>
            </a:pPr>
            <a:endParaRPr lang="en-US" dirty="0"/>
          </a:p>
          <a:p>
            <a:r>
              <a:rPr lang="en-US" dirty="0" smtClean="0"/>
              <a:t>Let               Compute the (n-k) ×</a:t>
            </a:r>
            <a:r>
              <a:rPr lang="en-US" dirty="0" smtClean="0">
                <a:sym typeface="Symbol" panose="05050102010706020507" pitchFamily="18" charset="2"/>
              </a:rPr>
              <a:t> (n-k) </a:t>
            </a:r>
            <a:br>
              <a:rPr lang="en-US" dirty="0" smtClean="0">
                <a:sym typeface="Symbol" panose="05050102010706020507" pitchFamily="18" charset="2"/>
              </a:rPr>
            </a:br>
            <a:r>
              <a:rPr lang="en-US" dirty="0" smtClean="0">
                <a:sym typeface="Symbol" panose="05050102010706020507" pitchFamily="18" charset="2"/>
              </a:rPr>
              <a:t/>
            </a:r>
            <a:br>
              <a:rPr lang="en-US" dirty="0" smtClean="0">
                <a:sym typeface="Symbol" panose="05050102010706020507" pitchFamily="18" charset="2"/>
              </a:rPr>
            </a:br>
            <a:r>
              <a:rPr lang="en-US" dirty="0" smtClean="0">
                <a:sym typeface="Symbol" panose="05050102010706020507" pitchFamily="18" charset="2"/>
              </a:rPr>
              <a:t>Householder matrix      so that </a:t>
            </a:r>
            <a:endParaRPr lang="en-US" dirty="0"/>
          </a:p>
        </p:txBody>
      </p:sp>
      <p:pic>
        <p:nvPicPr>
          <p:cNvPr id="4" name="Picture 3"/>
          <p:cNvPicPr>
            <a:picLocks noChangeAspect="1"/>
          </p:cNvPicPr>
          <p:nvPr>
            <p:custDataLst>
              <p:tags r:id="rId2"/>
            </p:custDataLst>
          </p:nvPr>
        </p:nvPicPr>
        <p:blipFill>
          <a:blip r:embed="rId4" cstate="print">
            <a:extLst>
              <a:ext uri="{28A0092B-C50C-407E-A947-70E740481C1C}">
                <a14:useLocalDpi xmlns:a14="http://schemas.microsoft.com/office/drawing/2010/main" val="0"/>
              </a:ext>
            </a:extLst>
          </a:blip>
          <a:stretch>
            <a:fillRect/>
          </a:stretch>
        </p:blipFill>
        <p:spPr>
          <a:xfrm>
            <a:off x="2286000" y="1600200"/>
            <a:ext cx="3352800" cy="1993331"/>
          </a:xfrm>
          <a:prstGeom prst="rect">
            <a:avLst/>
          </a:prstGeom>
        </p:spPr>
      </p:pic>
      <p:graphicFrame>
        <p:nvGraphicFramePr>
          <p:cNvPr id="3" name="Object 2"/>
          <p:cNvGraphicFramePr>
            <a:graphicFrameLocks noChangeAspect="1"/>
          </p:cNvGraphicFramePr>
          <p:nvPr>
            <p:extLst>
              <p:ext uri="{D42A27DB-BD31-4B8C-83A1-F6EECF244321}">
                <p14:modId xmlns:p14="http://schemas.microsoft.com/office/powerpoint/2010/main" val="1648630795"/>
              </p:ext>
            </p:extLst>
          </p:nvPr>
        </p:nvGraphicFramePr>
        <p:xfrm>
          <a:off x="1500188" y="3609975"/>
          <a:ext cx="1143000" cy="1381125"/>
        </p:xfrm>
        <a:graphic>
          <a:graphicData uri="http://schemas.openxmlformats.org/presentationml/2006/ole">
            <mc:AlternateContent xmlns:mc="http://schemas.openxmlformats.org/markup-compatibility/2006">
              <mc:Choice xmlns:v="urn:schemas-microsoft-com:vml" Requires="v">
                <p:oleObj spid="_x0000_s572569" name="Equation" r:id="rId5" imgW="914400" imgH="1104900" progId="Equation.DSMT4">
                  <p:embed/>
                </p:oleObj>
              </mc:Choice>
              <mc:Fallback>
                <p:oleObj name="Equation" r:id="rId5" imgW="914400" imgH="1104900" progId="Equation.DSMT4">
                  <p:embed/>
                  <p:pic>
                    <p:nvPicPr>
                      <p:cNvPr id="0" name=""/>
                      <p:cNvPicPr/>
                      <p:nvPr/>
                    </p:nvPicPr>
                    <p:blipFill>
                      <a:blip r:embed="rId6"/>
                      <a:stretch>
                        <a:fillRect/>
                      </a:stretch>
                    </p:blipFill>
                    <p:spPr>
                      <a:xfrm>
                        <a:off x="1500188" y="3609975"/>
                        <a:ext cx="1143000" cy="1381125"/>
                      </a:xfrm>
                      <a:prstGeom prst="rect">
                        <a:avLst/>
                      </a:prstGeom>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3524278533"/>
              </p:ext>
            </p:extLst>
          </p:nvPr>
        </p:nvGraphicFramePr>
        <p:xfrm>
          <a:off x="4276821" y="5095777"/>
          <a:ext cx="419100" cy="361950"/>
        </p:xfrm>
        <a:graphic>
          <a:graphicData uri="http://schemas.openxmlformats.org/presentationml/2006/ole">
            <mc:AlternateContent xmlns:mc="http://schemas.openxmlformats.org/markup-compatibility/2006">
              <mc:Choice xmlns:v="urn:schemas-microsoft-com:vml" Requires="v">
                <p:oleObj spid="_x0000_s572570" name="Equation" r:id="rId7" imgW="279400" imgH="241300" progId="Equation.DSMT4">
                  <p:embed/>
                </p:oleObj>
              </mc:Choice>
              <mc:Fallback>
                <p:oleObj name="Equation" r:id="rId7" imgW="279400" imgH="241300" progId="Equation.DSMT4">
                  <p:embed/>
                  <p:pic>
                    <p:nvPicPr>
                      <p:cNvPr id="0" name=""/>
                      <p:cNvPicPr/>
                      <p:nvPr/>
                    </p:nvPicPr>
                    <p:blipFill>
                      <a:blip r:embed="rId8"/>
                      <a:stretch>
                        <a:fillRect/>
                      </a:stretch>
                    </p:blipFill>
                    <p:spPr>
                      <a:xfrm>
                        <a:off x="4276821" y="5095777"/>
                        <a:ext cx="419100" cy="361950"/>
                      </a:xfrm>
                      <a:prstGeom prst="rect">
                        <a:avLst/>
                      </a:prstGeom>
                    </p:spPr>
                  </p:pic>
                </p:oleObj>
              </mc:Fallback>
            </mc:AlternateContent>
          </a:graphicData>
        </a:graphic>
      </p:graphicFrame>
      <p:graphicFrame>
        <p:nvGraphicFramePr>
          <p:cNvPr id="10" name="Object 9"/>
          <p:cNvGraphicFramePr>
            <a:graphicFrameLocks noChangeAspect="1"/>
          </p:cNvGraphicFramePr>
          <p:nvPr>
            <p:extLst>
              <p:ext uri="{D42A27DB-BD31-4B8C-83A1-F6EECF244321}">
                <p14:modId xmlns:p14="http://schemas.microsoft.com/office/powerpoint/2010/main" val="369558909"/>
              </p:ext>
            </p:extLst>
          </p:nvPr>
        </p:nvGraphicFramePr>
        <p:xfrm>
          <a:off x="3429000" y="5486400"/>
          <a:ext cx="1447800" cy="1248103"/>
        </p:xfrm>
        <a:graphic>
          <a:graphicData uri="http://schemas.openxmlformats.org/presentationml/2006/ole">
            <mc:AlternateContent xmlns:mc="http://schemas.openxmlformats.org/markup-compatibility/2006">
              <mc:Choice xmlns:v="urn:schemas-microsoft-com:vml" Requires="v">
                <p:oleObj spid="_x0000_s572571" name="Equation" r:id="rId9" imgW="1104900" imgH="952500" progId="Equation.DSMT4">
                  <p:embed/>
                </p:oleObj>
              </mc:Choice>
              <mc:Fallback>
                <p:oleObj name="Equation" r:id="rId9" imgW="1104900" imgH="952500" progId="Equation.DSMT4">
                  <p:embed/>
                  <p:pic>
                    <p:nvPicPr>
                      <p:cNvPr id="0" name=""/>
                      <p:cNvPicPr/>
                      <p:nvPr/>
                    </p:nvPicPr>
                    <p:blipFill>
                      <a:blip r:embed="rId10"/>
                      <a:stretch>
                        <a:fillRect/>
                      </a:stretch>
                    </p:blipFill>
                    <p:spPr>
                      <a:xfrm>
                        <a:off x="3429000" y="5486400"/>
                        <a:ext cx="1447800" cy="1248103"/>
                      </a:xfrm>
                      <a:prstGeom prst="rect">
                        <a:avLst/>
                      </a:prstGeom>
                    </p:spPr>
                  </p:pic>
                </p:oleObj>
              </mc:Fallback>
            </mc:AlternateContent>
          </a:graphicData>
        </a:graphic>
      </p:graphicFrame>
    </p:spTree>
    <p:extLst>
      <p:ext uri="{BB962C8B-B14F-4D97-AF65-F5344CB8AC3E}">
        <p14:creationId xmlns:p14="http://schemas.microsoft.com/office/powerpoint/2010/main" val="72385616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Vibrations </a:t>
            </a:r>
            <a:r>
              <a:rPr lang="en-US" dirty="0"/>
              <a:t>and Resonance</a:t>
            </a:r>
          </a:p>
        </p:txBody>
      </p:sp>
      <p:sp>
        <p:nvSpPr>
          <p:cNvPr id="3" name="Content Placeholder 2"/>
          <p:cNvSpPr>
            <a:spLocks noGrp="1"/>
          </p:cNvSpPr>
          <p:nvPr>
            <p:ph idx="1"/>
          </p:nvPr>
        </p:nvSpPr>
        <p:spPr>
          <a:xfrm>
            <a:off x="422097" y="1752600"/>
            <a:ext cx="8229600" cy="4525963"/>
          </a:xfrm>
        </p:spPr>
        <p:txBody>
          <a:bodyPr/>
          <a:lstStyle/>
          <a:p>
            <a:r>
              <a:rPr lang="en-US" dirty="0" smtClean="0"/>
              <a:t>The </a:t>
            </a:r>
            <a:r>
              <a:rPr lang="en-US" dirty="0"/>
              <a:t>equations of motion for the displacement of the masses are: </a:t>
            </a:r>
            <a:r>
              <a:rPr lang="en-US" dirty="0" smtClean="0"/>
              <a:t/>
            </a:r>
            <a:br>
              <a:rPr lang="en-US" dirty="0" smtClean="0"/>
            </a:br>
            <a:r>
              <a:rPr lang="en-US" dirty="0" smtClean="0"/>
              <a:t/>
            </a:r>
            <a:br>
              <a:rPr lang="en-US" dirty="0" smtClean="0"/>
            </a:br>
            <a:r>
              <a:rPr lang="en-US" dirty="0" smtClean="0"/>
              <a:t/>
            </a:r>
            <a:br>
              <a:rPr lang="en-US" dirty="0" smtClean="0"/>
            </a:br>
            <a:r>
              <a:rPr lang="en-US" dirty="0" smtClean="0"/>
              <a:t/>
            </a:r>
            <a:br>
              <a:rPr lang="en-US" dirty="0" smtClean="0"/>
            </a:br>
            <a:r>
              <a:rPr lang="en-US" dirty="0" smtClean="0"/>
              <a:t>In matrix form,</a:t>
            </a:r>
            <a:br>
              <a:rPr lang="en-US" dirty="0" smtClean="0"/>
            </a:br>
            <a:r>
              <a:rPr lang="en-US" dirty="0" smtClean="0"/>
              <a:t/>
            </a:r>
            <a:br>
              <a:rPr lang="en-US" dirty="0" smtClean="0"/>
            </a:br>
            <a:r>
              <a:rPr lang="en-US" dirty="0" smtClean="0"/>
              <a:t>where</a:t>
            </a:r>
            <a:endParaRPr lang="en-US" dirty="0"/>
          </a:p>
        </p:txBody>
      </p:sp>
      <p:pic>
        <p:nvPicPr>
          <p:cNvPr id="4" name="Picture 3"/>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2179834" y="2772134"/>
            <a:ext cx="3907536" cy="1210056"/>
          </a:xfrm>
          <a:prstGeom prst="rect">
            <a:avLst/>
          </a:prstGeom>
        </p:spPr>
      </p:pic>
      <p:pic>
        <p:nvPicPr>
          <p:cNvPr id="9" name="Picture 8"/>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2179834" y="4800600"/>
            <a:ext cx="2061972" cy="559308"/>
          </a:xfrm>
          <a:prstGeom prst="rect">
            <a:avLst/>
          </a:prstGeom>
        </p:spPr>
      </p:pic>
      <p:pic>
        <p:nvPicPr>
          <p:cNvPr id="10" name="Picture 9"/>
          <p:cNvPicPr>
            <a:picLocks noChangeAspect="1"/>
          </p:cNvPicPr>
          <p:nvPr>
            <p:custDataLst>
              <p:tags r:id="rId3"/>
            </p:custDataLst>
          </p:nvPr>
        </p:nvPicPr>
        <p:blipFill>
          <a:blip r:embed="rId7" cstate="print">
            <a:extLst>
              <a:ext uri="{28A0092B-C50C-407E-A947-70E740481C1C}">
                <a14:useLocalDpi xmlns:a14="http://schemas.microsoft.com/office/drawing/2010/main" val="0"/>
              </a:ext>
            </a:extLst>
          </a:blip>
          <a:stretch>
            <a:fillRect/>
          </a:stretch>
        </p:blipFill>
        <p:spPr>
          <a:xfrm>
            <a:off x="2179834" y="5705893"/>
            <a:ext cx="5128260" cy="608076"/>
          </a:xfrm>
          <a:prstGeom prst="rect">
            <a:avLst/>
          </a:prstGeom>
        </p:spPr>
      </p:pic>
    </p:spTree>
    <p:extLst>
      <p:ext uri="{BB962C8B-B14F-4D97-AF65-F5344CB8AC3E}">
        <p14:creationId xmlns:p14="http://schemas.microsoft.com/office/powerpoint/2010/main" val="920514788"/>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normAutofit fontScale="90000"/>
          </a:bodyPr>
          <a:lstStyle/>
          <a:p>
            <a:r>
              <a:rPr lang="en-US" dirty="0"/>
              <a:t>Transformation to Upper </a:t>
            </a:r>
            <a:r>
              <a:rPr lang="en-US" dirty="0" err="1"/>
              <a:t>Hessenberg</a:t>
            </a:r>
            <a:r>
              <a:rPr lang="en-US" dirty="0"/>
              <a:t> Form</a:t>
            </a:r>
          </a:p>
        </p:txBody>
      </p:sp>
      <p:sp>
        <p:nvSpPr>
          <p:cNvPr id="3" name="Content Placeholder 2"/>
          <p:cNvSpPr>
            <a:spLocks noGrp="1"/>
          </p:cNvSpPr>
          <p:nvPr>
            <p:ph idx="1"/>
          </p:nvPr>
        </p:nvSpPr>
        <p:spPr>
          <a:xfrm>
            <a:off x="457200" y="1219200"/>
            <a:ext cx="8229600" cy="4525963"/>
          </a:xfrm>
        </p:spPr>
        <p:txBody>
          <a:bodyPr>
            <a:normAutofit fontScale="92500" lnSpcReduction="20000"/>
          </a:bodyPr>
          <a:lstStyle/>
          <a:p>
            <a:r>
              <a:rPr lang="en-US" dirty="0" smtClean="0"/>
              <a:t>Develop a matrix      containing the </a:t>
            </a:r>
            <a:r>
              <a:rPr lang="en-US" dirty="0" err="1" smtClean="0"/>
              <a:t>submatrix</a:t>
            </a:r>
            <a:r>
              <a:rPr lang="en-US" dirty="0" smtClean="0"/>
              <a:t/>
            </a:r>
            <a:br>
              <a:rPr lang="en-US" dirty="0" smtClean="0"/>
            </a:br>
            <a:r>
              <a:rPr lang="en-US" dirty="0" smtClean="0"/>
              <a:t>   such that when forming            the elements</a:t>
            </a:r>
            <a:br>
              <a:rPr lang="en-US" dirty="0" smtClean="0"/>
            </a:br>
            <a:r>
              <a:rPr lang="en-US" dirty="0" smtClean="0"/>
              <a:t/>
            </a:r>
            <a:br>
              <a:rPr lang="en-US" dirty="0" smtClean="0"/>
            </a:br>
            <a:r>
              <a:rPr lang="en-US" dirty="0" smtClean="0"/>
              <a:t>         become            without destroying any</a:t>
            </a:r>
            <a:br>
              <a:rPr lang="en-US" dirty="0" smtClean="0"/>
            </a:br>
            <a:r>
              <a:rPr lang="en-US" dirty="0" smtClean="0"/>
              <a:t> </a:t>
            </a:r>
            <a:br>
              <a:rPr lang="en-US" dirty="0" smtClean="0"/>
            </a:br>
            <a:r>
              <a:rPr lang="en-US" dirty="0" smtClean="0"/>
              <a:t>work already done.  </a:t>
            </a:r>
            <a:endParaRPr lang="en-US" dirty="0"/>
          </a:p>
          <a:p>
            <a:r>
              <a:rPr lang="en-US" dirty="0" smtClean="0"/>
              <a:t>Choose                      , where </a:t>
            </a:r>
            <a:r>
              <a:rPr lang="en-US" i="1" dirty="0" err="1" smtClean="0"/>
              <a:t>I</a:t>
            </a:r>
            <a:r>
              <a:rPr lang="en-US" i="1" baseline="-25000" dirty="0" err="1" smtClean="0"/>
              <a:t>k</a:t>
            </a:r>
            <a:r>
              <a:rPr lang="en-US" dirty="0" smtClean="0"/>
              <a:t> is the </a:t>
            </a:r>
            <a:r>
              <a:rPr lang="en-US" i="1" dirty="0" smtClean="0"/>
              <a:t>k ×</a:t>
            </a:r>
            <a:r>
              <a:rPr lang="en-US" i="1" dirty="0" smtClean="0">
                <a:sym typeface="Symbol" panose="05050102010706020507" pitchFamily="18" charset="2"/>
              </a:rPr>
              <a:t> k</a:t>
            </a:r>
            <a:r>
              <a:rPr lang="en-US" dirty="0" smtClean="0">
                <a:sym typeface="Symbol" panose="05050102010706020507" pitchFamily="18" charset="2"/>
              </a:rPr>
              <a:t> identity matrix.</a:t>
            </a:r>
            <a:endParaRPr lang="en-US" dirty="0">
              <a:sym typeface="Symbol" panose="05050102010706020507" pitchFamily="18" charset="2"/>
            </a:endParaRPr>
          </a:p>
          <a:p>
            <a:r>
              <a:rPr lang="en-US" dirty="0" smtClean="0">
                <a:sym typeface="Symbol" panose="05050102010706020507" pitchFamily="18" charset="2"/>
              </a:rPr>
              <a:t>Form</a:t>
            </a:r>
            <a:r>
              <a:rPr lang="en-US" dirty="0" smtClean="0"/>
              <a:t>             so we have a similarity transformation. Multiplying        by     maintains the zeros created by </a:t>
            </a:r>
            <a:endParaRPr lang="en-US" dirty="0"/>
          </a:p>
        </p:txBody>
      </p:sp>
      <p:graphicFrame>
        <p:nvGraphicFramePr>
          <p:cNvPr id="7" name="Object 6"/>
          <p:cNvGraphicFramePr>
            <a:graphicFrameLocks noChangeAspect="1"/>
          </p:cNvGraphicFramePr>
          <p:nvPr>
            <p:extLst>
              <p:ext uri="{D42A27DB-BD31-4B8C-83A1-F6EECF244321}">
                <p14:modId xmlns:p14="http://schemas.microsoft.com/office/powerpoint/2010/main" val="781600743"/>
              </p:ext>
            </p:extLst>
          </p:nvPr>
        </p:nvGraphicFramePr>
        <p:xfrm>
          <a:off x="3657600" y="1371600"/>
          <a:ext cx="346710" cy="297180"/>
        </p:xfrm>
        <a:graphic>
          <a:graphicData uri="http://schemas.openxmlformats.org/presentationml/2006/ole">
            <mc:AlternateContent xmlns:mc="http://schemas.openxmlformats.org/markup-compatibility/2006">
              <mc:Choice xmlns:v="urn:schemas-microsoft-com:vml" Requires="v">
                <p:oleObj spid="_x0000_s580043" name="Equation" r:id="rId3" imgW="266700" imgH="228600" progId="Equation.DSMT4">
                  <p:embed/>
                </p:oleObj>
              </mc:Choice>
              <mc:Fallback>
                <p:oleObj name="Equation" r:id="rId3" imgW="266700" imgH="228600" progId="Equation.DSMT4">
                  <p:embed/>
                  <p:pic>
                    <p:nvPicPr>
                      <p:cNvPr id="0" name=""/>
                      <p:cNvPicPr/>
                      <p:nvPr/>
                    </p:nvPicPr>
                    <p:blipFill>
                      <a:blip r:embed="rId4"/>
                      <a:stretch>
                        <a:fillRect/>
                      </a:stretch>
                    </p:blipFill>
                    <p:spPr>
                      <a:xfrm>
                        <a:off x="3657600" y="1371600"/>
                        <a:ext cx="346710" cy="297180"/>
                      </a:xfrm>
                      <a:prstGeom prst="rect">
                        <a:avLst/>
                      </a:prstGeom>
                    </p:spPr>
                  </p:pic>
                </p:oleObj>
              </mc:Fallback>
            </mc:AlternateContent>
          </a:graphicData>
        </a:graphic>
      </p:graphicFrame>
      <p:graphicFrame>
        <p:nvGraphicFramePr>
          <p:cNvPr id="14" name="Object 13"/>
          <p:cNvGraphicFramePr>
            <a:graphicFrameLocks noChangeAspect="1"/>
          </p:cNvGraphicFramePr>
          <p:nvPr>
            <p:extLst>
              <p:ext uri="{D42A27DB-BD31-4B8C-83A1-F6EECF244321}">
                <p14:modId xmlns:p14="http://schemas.microsoft.com/office/powerpoint/2010/main" val="1560600584"/>
              </p:ext>
            </p:extLst>
          </p:nvPr>
        </p:nvGraphicFramePr>
        <p:xfrm>
          <a:off x="762000" y="1676400"/>
          <a:ext cx="363220" cy="313690"/>
        </p:xfrm>
        <a:graphic>
          <a:graphicData uri="http://schemas.openxmlformats.org/presentationml/2006/ole">
            <mc:AlternateContent xmlns:mc="http://schemas.openxmlformats.org/markup-compatibility/2006">
              <mc:Choice xmlns:v="urn:schemas-microsoft-com:vml" Requires="v">
                <p:oleObj spid="_x0000_s580044" name="Equation" r:id="rId5" imgW="279400" imgH="241300" progId="Equation.DSMT4">
                  <p:embed/>
                </p:oleObj>
              </mc:Choice>
              <mc:Fallback>
                <p:oleObj name="Equation" r:id="rId5" imgW="279400" imgH="241300" progId="Equation.DSMT4">
                  <p:embed/>
                  <p:pic>
                    <p:nvPicPr>
                      <p:cNvPr id="0" name=""/>
                      <p:cNvPicPr/>
                      <p:nvPr/>
                    </p:nvPicPr>
                    <p:blipFill>
                      <a:blip r:embed="rId6"/>
                      <a:stretch>
                        <a:fillRect/>
                      </a:stretch>
                    </p:blipFill>
                    <p:spPr>
                      <a:xfrm>
                        <a:off x="762000" y="1676400"/>
                        <a:ext cx="363220" cy="313690"/>
                      </a:xfrm>
                      <a:prstGeom prst="rect">
                        <a:avLst/>
                      </a:prstGeom>
                    </p:spPr>
                  </p:pic>
                </p:oleObj>
              </mc:Fallback>
            </mc:AlternateContent>
          </a:graphicData>
        </a:graphic>
      </p:graphicFrame>
      <p:graphicFrame>
        <p:nvGraphicFramePr>
          <p:cNvPr id="15" name="Object 14"/>
          <p:cNvGraphicFramePr>
            <a:graphicFrameLocks noChangeAspect="1"/>
          </p:cNvGraphicFramePr>
          <p:nvPr>
            <p:extLst>
              <p:ext uri="{D42A27DB-BD31-4B8C-83A1-F6EECF244321}">
                <p14:modId xmlns:p14="http://schemas.microsoft.com/office/powerpoint/2010/main" val="3606023118"/>
              </p:ext>
            </p:extLst>
          </p:nvPr>
        </p:nvGraphicFramePr>
        <p:xfrm>
          <a:off x="5029200" y="1705215"/>
          <a:ext cx="643890" cy="297180"/>
        </p:xfrm>
        <a:graphic>
          <a:graphicData uri="http://schemas.openxmlformats.org/presentationml/2006/ole">
            <mc:AlternateContent xmlns:mc="http://schemas.openxmlformats.org/markup-compatibility/2006">
              <mc:Choice xmlns:v="urn:schemas-microsoft-com:vml" Requires="v">
                <p:oleObj spid="_x0000_s580045" name="Equation" r:id="rId7" imgW="495300" imgH="228600" progId="Equation.DSMT4">
                  <p:embed/>
                </p:oleObj>
              </mc:Choice>
              <mc:Fallback>
                <p:oleObj name="Equation" r:id="rId7" imgW="495300" imgH="228600" progId="Equation.DSMT4">
                  <p:embed/>
                  <p:pic>
                    <p:nvPicPr>
                      <p:cNvPr id="0" name=""/>
                      <p:cNvPicPr/>
                      <p:nvPr/>
                    </p:nvPicPr>
                    <p:blipFill>
                      <a:blip r:embed="rId8"/>
                      <a:stretch>
                        <a:fillRect/>
                      </a:stretch>
                    </p:blipFill>
                    <p:spPr>
                      <a:xfrm>
                        <a:off x="5029200" y="1705215"/>
                        <a:ext cx="643890" cy="297180"/>
                      </a:xfrm>
                      <a:prstGeom prst="rect">
                        <a:avLst/>
                      </a:prstGeom>
                    </p:spPr>
                  </p:pic>
                </p:oleObj>
              </mc:Fallback>
            </mc:AlternateContent>
          </a:graphicData>
        </a:graphic>
      </p:graphicFrame>
      <p:graphicFrame>
        <p:nvGraphicFramePr>
          <p:cNvPr id="16" name="Object 15"/>
          <p:cNvGraphicFramePr>
            <a:graphicFrameLocks noChangeAspect="1"/>
          </p:cNvGraphicFramePr>
          <p:nvPr>
            <p:extLst>
              <p:ext uri="{D42A27DB-BD31-4B8C-83A1-F6EECF244321}">
                <p14:modId xmlns:p14="http://schemas.microsoft.com/office/powerpoint/2010/main" val="2921225399"/>
              </p:ext>
            </p:extLst>
          </p:nvPr>
        </p:nvGraphicFramePr>
        <p:xfrm>
          <a:off x="762000" y="2057400"/>
          <a:ext cx="647700" cy="1104900"/>
        </p:xfrm>
        <a:graphic>
          <a:graphicData uri="http://schemas.openxmlformats.org/presentationml/2006/ole">
            <mc:AlternateContent xmlns:mc="http://schemas.openxmlformats.org/markup-compatibility/2006">
              <mc:Choice xmlns:v="urn:schemas-microsoft-com:vml" Requires="v">
                <p:oleObj spid="_x0000_s580046" name="Equation" r:id="rId9" imgW="647700" imgH="1104900" progId="Equation.DSMT4">
                  <p:embed/>
                </p:oleObj>
              </mc:Choice>
              <mc:Fallback>
                <p:oleObj name="Equation" r:id="rId9" imgW="647700" imgH="1104900" progId="Equation.DSMT4">
                  <p:embed/>
                  <p:pic>
                    <p:nvPicPr>
                      <p:cNvPr id="0" name=""/>
                      <p:cNvPicPr/>
                      <p:nvPr/>
                    </p:nvPicPr>
                    <p:blipFill>
                      <a:blip r:embed="rId10"/>
                      <a:stretch>
                        <a:fillRect/>
                      </a:stretch>
                    </p:blipFill>
                    <p:spPr>
                      <a:xfrm>
                        <a:off x="762000" y="2057400"/>
                        <a:ext cx="647700" cy="1104900"/>
                      </a:xfrm>
                      <a:prstGeom prst="rect">
                        <a:avLst/>
                      </a:prstGeom>
                    </p:spPr>
                  </p:pic>
                </p:oleObj>
              </mc:Fallback>
            </mc:AlternateContent>
          </a:graphicData>
        </a:graphic>
      </p:graphicFrame>
      <p:graphicFrame>
        <p:nvGraphicFramePr>
          <p:cNvPr id="17" name="Object 16"/>
          <p:cNvGraphicFramePr>
            <a:graphicFrameLocks noChangeAspect="1"/>
          </p:cNvGraphicFramePr>
          <p:nvPr>
            <p:extLst>
              <p:ext uri="{D42A27DB-BD31-4B8C-83A1-F6EECF244321}">
                <p14:modId xmlns:p14="http://schemas.microsoft.com/office/powerpoint/2010/main" val="2375902115"/>
              </p:ext>
            </p:extLst>
          </p:nvPr>
        </p:nvGraphicFramePr>
        <p:xfrm>
          <a:off x="3124200" y="2133600"/>
          <a:ext cx="647700" cy="952500"/>
        </p:xfrm>
        <a:graphic>
          <a:graphicData uri="http://schemas.openxmlformats.org/presentationml/2006/ole">
            <mc:AlternateContent xmlns:mc="http://schemas.openxmlformats.org/markup-compatibility/2006">
              <mc:Choice xmlns:v="urn:schemas-microsoft-com:vml" Requires="v">
                <p:oleObj spid="_x0000_s580047" name="Equation" r:id="rId11" imgW="647700" imgH="952500" progId="Equation.DSMT4">
                  <p:embed/>
                </p:oleObj>
              </mc:Choice>
              <mc:Fallback>
                <p:oleObj name="Equation" r:id="rId11" imgW="647700" imgH="952500" progId="Equation.DSMT4">
                  <p:embed/>
                  <p:pic>
                    <p:nvPicPr>
                      <p:cNvPr id="0" name=""/>
                      <p:cNvPicPr/>
                      <p:nvPr/>
                    </p:nvPicPr>
                    <p:blipFill>
                      <a:blip r:embed="rId12"/>
                      <a:stretch>
                        <a:fillRect/>
                      </a:stretch>
                    </p:blipFill>
                    <p:spPr>
                      <a:xfrm>
                        <a:off x="3124200" y="2133600"/>
                        <a:ext cx="647700" cy="952500"/>
                      </a:xfrm>
                      <a:prstGeom prst="rect">
                        <a:avLst/>
                      </a:prstGeom>
                    </p:spPr>
                  </p:pic>
                </p:oleObj>
              </mc:Fallback>
            </mc:AlternateContent>
          </a:graphicData>
        </a:graphic>
      </p:graphicFrame>
      <p:graphicFrame>
        <p:nvGraphicFramePr>
          <p:cNvPr id="18" name="Object 17"/>
          <p:cNvGraphicFramePr>
            <a:graphicFrameLocks noChangeAspect="1"/>
          </p:cNvGraphicFramePr>
          <p:nvPr>
            <p:extLst>
              <p:ext uri="{D42A27DB-BD31-4B8C-83A1-F6EECF244321}">
                <p14:modId xmlns:p14="http://schemas.microsoft.com/office/powerpoint/2010/main" val="2981348927"/>
              </p:ext>
            </p:extLst>
          </p:nvPr>
        </p:nvGraphicFramePr>
        <p:xfrm>
          <a:off x="2133600" y="3429000"/>
          <a:ext cx="1733550" cy="759460"/>
        </p:xfrm>
        <a:graphic>
          <a:graphicData uri="http://schemas.openxmlformats.org/presentationml/2006/ole">
            <mc:AlternateContent xmlns:mc="http://schemas.openxmlformats.org/markup-compatibility/2006">
              <mc:Choice xmlns:v="urn:schemas-microsoft-com:vml" Requires="v">
                <p:oleObj spid="_x0000_s580048" name="Equation" r:id="rId13" imgW="1333500" imgH="584200" progId="Equation.DSMT4">
                  <p:embed/>
                </p:oleObj>
              </mc:Choice>
              <mc:Fallback>
                <p:oleObj name="Equation" r:id="rId13" imgW="1333500" imgH="584200" progId="Equation.DSMT4">
                  <p:embed/>
                  <p:pic>
                    <p:nvPicPr>
                      <p:cNvPr id="0" name=""/>
                      <p:cNvPicPr/>
                      <p:nvPr/>
                    </p:nvPicPr>
                    <p:blipFill>
                      <a:blip r:embed="rId14"/>
                      <a:stretch>
                        <a:fillRect/>
                      </a:stretch>
                    </p:blipFill>
                    <p:spPr>
                      <a:xfrm>
                        <a:off x="2133600" y="3429000"/>
                        <a:ext cx="1733550" cy="759460"/>
                      </a:xfrm>
                      <a:prstGeom prst="rect">
                        <a:avLst/>
                      </a:prstGeom>
                    </p:spPr>
                  </p:pic>
                </p:oleObj>
              </mc:Fallback>
            </mc:AlternateContent>
          </a:graphicData>
        </a:graphic>
      </p:graphicFrame>
      <p:graphicFrame>
        <p:nvGraphicFramePr>
          <p:cNvPr id="21" name="Object 20"/>
          <p:cNvGraphicFramePr>
            <a:graphicFrameLocks noChangeAspect="1"/>
          </p:cNvGraphicFramePr>
          <p:nvPr>
            <p:extLst>
              <p:ext uri="{D42A27DB-BD31-4B8C-83A1-F6EECF244321}">
                <p14:modId xmlns:p14="http://schemas.microsoft.com/office/powerpoint/2010/main" val="662410841"/>
              </p:ext>
            </p:extLst>
          </p:nvPr>
        </p:nvGraphicFramePr>
        <p:xfrm>
          <a:off x="1828800" y="4419600"/>
          <a:ext cx="924560" cy="330200"/>
        </p:xfrm>
        <a:graphic>
          <a:graphicData uri="http://schemas.openxmlformats.org/presentationml/2006/ole">
            <mc:AlternateContent xmlns:mc="http://schemas.openxmlformats.org/markup-compatibility/2006">
              <mc:Choice xmlns:v="urn:schemas-microsoft-com:vml" Requires="v">
                <p:oleObj spid="_x0000_s580049" name="Equation" r:id="rId15" imgW="711200" imgH="254000" progId="Equation.DSMT4">
                  <p:embed/>
                </p:oleObj>
              </mc:Choice>
              <mc:Fallback>
                <p:oleObj name="Equation" r:id="rId15" imgW="711200" imgH="254000" progId="Equation.DSMT4">
                  <p:embed/>
                  <p:pic>
                    <p:nvPicPr>
                      <p:cNvPr id="0" name=""/>
                      <p:cNvPicPr/>
                      <p:nvPr/>
                    </p:nvPicPr>
                    <p:blipFill>
                      <a:blip r:embed="rId16"/>
                      <a:stretch>
                        <a:fillRect/>
                      </a:stretch>
                    </p:blipFill>
                    <p:spPr>
                      <a:xfrm>
                        <a:off x="1828800" y="4419600"/>
                        <a:ext cx="924560" cy="330200"/>
                      </a:xfrm>
                      <a:prstGeom prst="rect">
                        <a:avLst/>
                      </a:prstGeom>
                    </p:spPr>
                  </p:pic>
                </p:oleObj>
              </mc:Fallback>
            </mc:AlternateContent>
          </a:graphicData>
        </a:graphic>
      </p:graphicFrame>
      <p:graphicFrame>
        <p:nvGraphicFramePr>
          <p:cNvPr id="22" name="Object 21"/>
          <p:cNvGraphicFramePr>
            <a:graphicFrameLocks noChangeAspect="1"/>
          </p:cNvGraphicFramePr>
          <p:nvPr>
            <p:extLst>
              <p:ext uri="{D42A27DB-BD31-4B8C-83A1-F6EECF244321}">
                <p14:modId xmlns:p14="http://schemas.microsoft.com/office/powerpoint/2010/main" val="3140242826"/>
              </p:ext>
            </p:extLst>
          </p:nvPr>
        </p:nvGraphicFramePr>
        <p:xfrm>
          <a:off x="5191078" y="4829031"/>
          <a:ext cx="643890" cy="297180"/>
        </p:xfrm>
        <a:graphic>
          <a:graphicData uri="http://schemas.openxmlformats.org/presentationml/2006/ole">
            <mc:AlternateContent xmlns:mc="http://schemas.openxmlformats.org/markup-compatibility/2006">
              <mc:Choice xmlns:v="urn:schemas-microsoft-com:vml" Requires="v">
                <p:oleObj spid="_x0000_s580050" name="Equation" r:id="rId17" imgW="495300" imgH="228600" progId="Equation.DSMT4">
                  <p:embed/>
                </p:oleObj>
              </mc:Choice>
              <mc:Fallback>
                <p:oleObj name="Equation" r:id="rId17" imgW="495300" imgH="228600" progId="Equation.DSMT4">
                  <p:embed/>
                  <p:pic>
                    <p:nvPicPr>
                      <p:cNvPr id="0" name=""/>
                      <p:cNvPicPr/>
                      <p:nvPr/>
                    </p:nvPicPr>
                    <p:blipFill>
                      <a:blip r:embed="rId18"/>
                      <a:stretch>
                        <a:fillRect/>
                      </a:stretch>
                    </p:blipFill>
                    <p:spPr>
                      <a:xfrm>
                        <a:off x="5191078" y="4829031"/>
                        <a:ext cx="643890" cy="297180"/>
                      </a:xfrm>
                      <a:prstGeom prst="rect">
                        <a:avLst/>
                      </a:prstGeom>
                    </p:spPr>
                  </p:pic>
                </p:oleObj>
              </mc:Fallback>
            </mc:AlternateContent>
          </a:graphicData>
        </a:graphic>
      </p:graphicFrame>
      <p:graphicFrame>
        <p:nvGraphicFramePr>
          <p:cNvPr id="23" name="Object 22"/>
          <p:cNvGraphicFramePr>
            <a:graphicFrameLocks noChangeAspect="1"/>
          </p:cNvGraphicFramePr>
          <p:nvPr>
            <p:extLst>
              <p:ext uri="{D42A27DB-BD31-4B8C-83A1-F6EECF244321}">
                <p14:modId xmlns:p14="http://schemas.microsoft.com/office/powerpoint/2010/main" val="1960715333"/>
              </p:ext>
            </p:extLst>
          </p:nvPr>
        </p:nvGraphicFramePr>
        <p:xfrm>
          <a:off x="6257878" y="4791507"/>
          <a:ext cx="346710" cy="330200"/>
        </p:xfrm>
        <a:graphic>
          <a:graphicData uri="http://schemas.openxmlformats.org/presentationml/2006/ole">
            <mc:AlternateContent xmlns:mc="http://schemas.openxmlformats.org/markup-compatibility/2006">
              <mc:Choice xmlns:v="urn:schemas-microsoft-com:vml" Requires="v">
                <p:oleObj spid="_x0000_s580051" name="Equation" r:id="rId19" imgW="266700" imgH="254000" progId="Equation.DSMT4">
                  <p:embed/>
                </p:oleObj>
              </mc:Choice>
              <mc:Fallback>
                <p:oleObj name="Equation" r:id="rId19" imgW="266700" imgH="254000" progId="Equation.DSMT4">
                  <p:embed/>
                  <p:pic>
                    <p:nvPicPr>
                      <p:cNvPr id="0" name=""/>
                      <p:cNvPicPr/>
                      <p:nvPr/>
                    </p:nvPicPr>
                    <p:blipFill>
                      <a:blip r:embed="rId20"/>
                      <a:stretch>
                        <a:fillRect/>
                      </a:stretch>
                    </p:blipFill>
                    <p:spPr>
                      <a:xfrm>
                        <a:off x="6257878" y="4791507"/>
                        <a:ext cx="346710" cy="330200"/>
                      </a:xfrm>
                      <a:prstGeom prst="rect">
                        <a:avLst/>
                      </a:prstGeom>
                    </p:spPr>
                  </p:pic>
                </p:oleObj>
              </mc:Fallback>
            </mc:AlternateContent>
          </a:graphicData>
        </a:graphic>
      </p:graphicFrame>
      <p:graphicFrame>
        <p:nvGraphicFramePr>
          <p:cNvPr id="24" name="Object 23"/>
          <p:cNvGraphicFramePr>
            <a:graphicFrameLocks noChangeAspect="1"/>
          </p:cNvGraphicFramePr>
          <p:nvPr>
            <p:extLst>
              <p:ext uri="{D42A27DB-BD31-4B8C-83A1-F6EECF244321}">
                <p14:modId xmlns:p14="http://schemas.microsoft.com/office/powerpoint/2010/main" val="2657289144"/>
              </p:ext>
            </p:extLst>
          </p:nvPr>
        </p:nvGraphicFramePr>
        <p:xfrm>
          <a:off x="4095750" y="5181600"/>
          <a:ext cx="693420" cy="297180"/>
        </p:xfrm>
        <a:graphic>
          <a:graphicData uri="http://schemas.openxmlformats.org/presentationml/2006/ole">
            <mc:AlternateContent xmlns:mc="http://schemas.openxmlformats.org/markup-compatibility/2006">
              <mc:Choice xmlns:v="urn:schemas-microsoft-com:vml" Requires="v">
                <p:oleObj spid="_x0000_s580052" name="Equation" r:id="rId21" imgW="533400" imgH="228600" progId="Equation.DSMT4">
                  <p:embed/>
                </p:oleObj>
              </mc:Choice>
              <mc:Fallback>
                <p:oleObj name="Equation" r:id="rId21" imgW="533400" imgH="228600" progId="Equation.DSMT4">
                  <p:embed/>
                  <p:pic>
                    <p:nvPicPr>
                      <p:cNvPr id="0" name=""/>
                      <p:cNvPicPr/>
                      <p:nvPr/>
                    </p:nvPicPr>
                    <p:blipFill>
                      <a:blip r:embed="rId22"/>
                      <a:stretch>
                        <a:fillRect/>
                      </a:stretch>
                    </p:blipFill>
                    <p:spPr>
                      <a:xfrm>
                        <a:off x="4095750" y="5181600"/>
                        <a:ext cx="693420" cy="297180"/>
                      </a:xfrm>
                      <a:prstGeom prst="rect">
                        <a:avLst/>
                      </a:prstGeom>
                    </p:spPr>
                  </p:pic>
                </p:oleObj>
              </mc:Fallback>
            </mc:AlternateContent>
          </a:graphicData>
        </a:graphic>
      </p:graphicFrame>
    </p:spTree>
    <p:extLst>
      <p:ext uri="{BB962C8B-B14F-4D97-AF65-F5344CB8AC3E}">
        <p14:creationId xmlns:p14="http://schemas.microsoft.com/office/powerpoint/2010/main" val="864048558"/>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143000"/>
          </a:xfrm>
        </p:spPr>
        <p:txBody>
          <a:bodyPr/>
          <a:lstStyle/>
          <a:p>
            <a:r>
              <a:rPr lang="en-US" dirty="0" smtClean="0"/>
              <a:t>Example 7</a:t>
            </a:r>
            <a:endParaRPr lang="en-US" dirty="0"/>
          </a:p>
        </p:txBody>
      </p:sp>
      <p:sp>
        <p:nvSpPr>
          <p:cNvPr id="4" name="TextBox 3"/>
          <p:cNvSpPr txBox="1"/>
          <p:nvPr/>
        </p:nvSpPr>
        <p:spPr>
          <a:xfrm>
            <a:off x="838200" y="1295400"/>
            <a:ext cx="473591" cy="369332"/>
          </a:xfrm>
          <a:prstGeom prst="rect">
            <a:avLst/>
          </a:prstGeom>
          <a:noFill/>
        </p:spPr>
        <p:txBody>
          <a:bodyPr wrap="none" rtlCol="0">
            <a:spAutoFit/>
          </a:bodyPr>
          <a:lstStyle/>
          <a:p>
            <a:r>
              <a:rPr lang="en-US" dirty="0" smtClean="0"/>
              <a:t>Let</a:t>
            </a:r>
            <a:endParaRPr lang="en-US" dirty="0"/>
          </a:p>
        </p:txBody>
      </p:sp>
      <p:pic>
        <p:nvPicPr>
          <p:cNvPr id="6" name="Picture 5"/>
          <p:cNvPicPr>
            <a:picLocks noChangeAspect="1"/>
          </p:cNvPicPr>
          <p:nvPr>
            <p:custDataLst>
              <p:tags r:id="rId2"/>
            </p:custDataLst>
          </p:nvPr>
        </p:nvPicPr>
        <p:blipFill>
          <a:blip r:embed="rId4" cstate="print">
            <a:extLst>
              <a:ext uri="{28A0092B-C50C-407E-A947-70E740481C1C}">
                <a14:useLocalDpi xmlns:a14="http://schemas.microsoft.com/office/drawing/2010/main" val="0"/>
              </a:ext>
            </a:extLst>
          </a:blip>
          <a:stretch>
            <a:fillRect/>
          </a:stretch>
        </p:blipFill>
        <p:spPr>
          <a:xfrm>
            <a:off x="213360" y="2667000"/>
            <a:ext cx="8473440" cy="3137916"/>
          </a:xfrm>
          <a:prstGeom prst="rect">
            <a:avLst/>
          </a:prstGeom>
        </p:spPr>
      </p:pic>
      <p:sp>
        <p:nvSpPr>
          <p:cNvPr id="7" name="TextBox 6"/>
          <p:cNvSpPr txBox="1"/>
          <p:nvPr/>
        </p:nvSpPr>
        <p:spPr>
          <a:xfrm>
            <a:off x="3505200" y="2191676"/>
            <a:ext cx="3341254" cy="646331"/>
          </a:xfrm>
          <a:prstGeom prst="rect">
            <a:avLst/>
          </a:prstGeom>
          <a:noFill/>
        </p:spPr>
        <p:txBody>
          <a:bodyPr wrap="none" rtlCol="0">
            <a:spAutoFit/>
          </a:bodyPr>
          <a:lstStyle/>
          <a:p>
            <a:r>
              <a:rPr lang="en-US" b="1" u="sng" dirty="0" smtClean="0"/>
              <a:t>Affects rows </a:t>
            </a:r>
            <a:r>
              <a:rPr lang="en-US" b="1" u="sng" dirty="0"/>
              <a:t>2:5 and columns </a:t>
            </a:r>
            <a:r>
              <a:rPr lang="en-US" b="1" u="sng" dirty="0" smtClean="0"/>
              <a:t>1:5</a:t>
            </a:r>
            <a:endParaRPr lang="en-US" b="1" u="sng" dirty="0"/>
          </a:p>
          <a:p>
            <a:endParaRPr lang="en-US" dirty="0"/>
          </a:p>
        </p:txBody>
      </p:sp>
      <p:sp>
        <p:nvSpPr>
          <p:cNvPr id="8" name="TextBox 7"/>
          <p:cNvSpPr txBox="1"/>
          <p:nvPr/>
        </p:nvSpPr>
        <p:spPr>
          <a:xfrm>
            <a:off x="3657600" y="5957074"/>
            <a:ext cx="3341254" cy="646331"/>
          </a:xfrm>
          <a:prstGeom prst="rect">
            <a:avLst/>
          </a:prstGeom>
          <a:noFill/>
        </p:spPr>
        <p:txBody>
          <a:bodyPr wrap="none" rtlCol="0">
            <a:spAutoFit/>
          </a:bodyPr>
          <a:lstStyle/>
          <a:p>
            <a:r>
              <a:rPr lang="en-US" b="1" u="sng" dirty="0" smtClean="0"/>
              <a:t>Affects rows </a:t>
            </a:r>
            <a:r>
              <a:rPr lang="en-US" b="1" u="sng" dirty="0"/>
              <a:t>1:</a:t>
            </a:r>
            <a:r>
              <a:rPr lang="en-US" b="1" u="sng" dirty="0" smtClean="0"/>
              <a:t>5</a:t>
            </a:r>
            <a:r>
              <a:rPr lang="en-US" b="1" u="sng" dirty="0"/>
              <a:t> </a:t>
            </a:r>
            <a:r>
              <a:rPr lang="en-US" b="1" u="sng" dirty="0" smtClean="0"/>
              <a:t>and columns 2:5</a:t>
            </a:r>
            <a:endParaRPr lang="en-US" b="1" u="sng" dirty="0"/>
          </a:p>
          <a:p>
            <a:endParaRPr lang="en-US" dirty="0"/>
          </a:p>
        </p:txBody>
      </p:sp>
      <p:graphicFrame>
        <p:nvGraphicFramePr>
          <p:cNvPr id="3" name="Object 2"/>
          <p:cNvGraphicFramePr>
            <a:graphicFrameLocks noChangeAspect="1"/>
          </p:cNvGraphicFramePr>
          <p:nvPr>
            <p:extLst>
              <p:ext uri="{D42A27DB-BD31-4B8C-83A1-F6EECF244321}">
                <p14:modId xmlns:p14="http://schemas.microsoft.com/office/powerpoint/2010/main" val="2255631536"/>
              </p:ext>
            </p:extLst>
          </p:nvPr>
        </p:nvGraphicFramePr>
        <p:xfrm>
          <a:off x="1281113" y="809625"/>
          <a:ext cx="2174875" cy="1397000"/>
        </p:xfrm>
        <a:graphic>
          <a:graphicData uri="http://schemas.openxmlformats.org/presentationml/2006/ole">
            <mc:AlternateContent xmlns:mc="http://schemas.openxmlformats.org/markup-compatibility/2006">
              <mc:Choice xmlns:v="urn:schemas-microsoft-com:vml" Requires="v">
                <p:oleObj spid="_x0000_s580654" name="Equation" r:id="rId5" imgW="1739900" imgH="1117600" progId="Equation.DSMT4">
                  <p:embed/>
                </p:oleObj>
              </mc:Choice>
              <mc:Fallback>
                <p:oleObj name="Equation" r:id="rId5" imgW="1739900" imgH="1117600" progId="Equation.DSMT4">
                  <p:embed/>
                  <p:pic>
                    <p:nvPicPr>
                      <p:cNvPr id="0" name=""/>
                      <p:cNvPicPr/>
                      <p:nvPr/>
                    </p:nvPicPr>
                    <p:blipFill>
                      <a:blip r:embed="rId6"/>
                      <a:stretch>
                        <a:fillRect/>
                      </a:stretch>
                    </p:blipFill>
                    <p:spPr>
                      <a:xfrm>
                        <a:off x="1281113" y="809625"/>
                        <a:ext cx="2174875" cy="1397000"/>
                      </a:xfrm>
                      <a:prstGeom prst="rect">
                        <a:avLst/>
                      </a:prstGeom>
                    </p:spPr>
                  </p:pic>
                </p:oleObj>
              </mc:Fallback>
            </mc:AlternateContent>
          </a:graphicData>
        </a:graphic>
      </p:graphicFrame>
    </p:spTree>
    <p:extLst>
      <p:ext uri="{BB962C8B-B14F-4D97-AF65-F5344CB8AC3E}">
        <p14:creationId xmlns:p14="http://schemas.microsoft.com/office/powerpoint/2010/main" val="1527594027"/>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9494" y="-220894"/>
            <a:ext cx="8229600" cy="1143000"/>
          </a:xfrm>
        </p:spPr>
        <p:txBody>
          <a:bodyPr/>
          <a:lstStyle/>
          <a:p>
            <a:r>
              <a:rPr lang="en-US" dirty="0" smtClean="0"/>
              <a:t>Example 7</a:t>
            </a:r>
            <a:endParaRPr lang="en-US" dirty="0"/>
          </a:p>
        </p:txBody>
      </p:sp>
      <p:pic>
        <p:nvPicPr>
          <p:cNvPr id="4" name="Picture 3"/>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914400" y="1066800"/>
            <a:ext cx="6831890" cy="2530011"/>
          </a:xfrm>
          <a:prstGeom prst="rect">
            <a:avLst/>
          </a:prstGeom>
        </p:spPr>
      </p:pic>
      <p:pic>
        <p:nvPicPr>
          <p:cNvPr id="5" name="Picture 4"/>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tretch>
            <a:fillRect/>
          </a:stretch>
        </p:blipFill>
        <p:spPr>
          <a:xfrm>
            <a:off x="914400" y="4038600"/>
            <a:ext cx="6884670" cy="2549557"/>
          </a:xfrm>
          <a:prstGeom prst="rect">
            <a:avLst/>
          </a:prstGeom>
        </p:spPr>
      </p:pic>
      <p:sp>
        <p:nvSpPr>
          <p:cNvPr id="6" name="TextBox 5"/>
          <p:cNvSpPr txBox="1"/>
          <p:nvPr/>
        </p:nvSpPr>
        <p:spPr>
          <a:xfrm>
            <a:off x="3124200" y="717564"/>
            <a:ext cx="3330592" cy="646331"/>
          </a:xfrm>
          <a:prstGeom prst="rect">
            <a:avLst/>
          </a:prstGeom>
          <a:noFill/>
        </p:spPr>
        <p:txBody>
          <a:bodyPr wrap="none" rtlCol="0">
            <a:spAutoFit/>
          </a:bodyPr>
          <a:lstStyle/>
          <a:p>
            <a:r>
              <a:rPr lang="en-US" b="1" u="sng" dirty="0" smtClean="0"/>
              <a:t>Affects</a:t>
            </a:r>
            <a:r>
              <a:rPr lang="en-US" dirty="0" smtClean="0"/>
              <a:t> </a:t>
            </a:r>
            <a:r>
              <a:rPr lang="en-US" b="1" u="sng" dirty="0"/>
              <a:t>rows 3:5 and columns 2:5</a:t>
            </a:r>
          </a:p>
          <a:p>
            <a:endParaRPr lang="en-US" dirty="0"/>
          </a:p>
        </p:txBody>
      </p:sp>
      <p:sp>
        <p:nvSpPr>
          <p:cNvPr id="7" name="TextBox 6"/>
          <p:cNvSpPr txBox="1"/>
          <p:nvPr/>
        </p:nvSpPr>
        <p:spPr>
          <a:xfrm>
            <a:off x="3311014" y="3524573"/>
            <a:ext cx="2956963" cy="369332"/>
          </a:xfrm>
          <a:prstGeom prst="rect">
            <a:avLst/>
          </a:prstGeom>
          <a:noFill/>
        </p:spPr>
        <p:txBody>
          <a:bodyPr wrap="none" rtlCol="0">
            <a:spAutoFit/>
          </a:bodyPr>
          <a:lstStyle/>
          <a:p>
            <a:r>
              <a:rPr lang="en-US" b="1" u="sng" dirty="0" smtClean="0"/>
              <a:t>Affects rows </a:t>
            </a:r>
            <a:r>
              <a:rPr lang="en-US" b="1" u="sng" dirty="0"/>
              <a:t>1:5, columns </a:t>
            </a:r>
            <a:r>
              <a:rPr lang="en-US" b="1" u="sng" dirty="0" smtClean="0"/>
              <a:t>3:5</a:t>
            </a:r>
            <a:endParaRPr lang="en-US" b="1" u="sng" dirty="0"/>
          </a:p>
        </p:txBody>
      </p:sp>
      <p:sp>
        <p:nvSpPr>
          <p:cNvPr id="8" name="TextBox 7"/>
          <p:cNvSpPr txBox="1"/>
          <p:nvPr/>
        </p:nvSpPr>
        <p:spPr>
          <a:xfrm>
            <a:off x="3306733" y="3733800"/>
            <a:ext cx="3335850" cy="646331"/>
          </a:xfrm>
          <a:prstGeom prst="rect">
            <a:avLst/>
          </a:prstGeom>
          <a:noFill/>
        </p:spPr>
        <p:txBody>
          <a:bodyPr wrap="none" rtlCol="0">
            <a:spAutoFit/>
          </a:bodyPr>
          <a:lstStyle/>
          <a:p>
            <a:r>
              <a:rPr lang="en-US" b="1" u="sng" dirty="0" smtClean="0"/>
              <a:t>Affects rows </a:t>
            </a:r>
            <a:r>
              <a:rPr lang="en-US" b="1" u="sng" dirty="0"/>
              <a:t>4:5 and columns 3:5</a:t>
            </a:r>
          </a:p>
          <a:p>
            <a:endParaRPr lang="en-US" dirty="0"/>
          </a:p>
        </p:txBody>
      </p:sp>
      <p:sp>
        <p:nvSpPr>
          <p:cNvPr id="9" name="TextBox 8"/>
          <p:cNvSpPr txBox="1"/>
          <p:nvPr/>
        </p:nvSpPr>
        <p:spPr>
          <a:xfrm>
            <a:off x="3306733" y="6466339"/>
            <a:ext cx="4648200" cy="646331"/>
          </a:xfrm>
          <a:prstGeom prst="rect">
            <a:avLst/>
          </a:prstGeom>
          <a:noFill/>
        </p:spPr>
        <p:txBody>
          <a:bodyPr wrap="square" rtlCol="0">
            <a:spAutoFit/>
          </a:bodyPr>
          <a:lstStyle/>
          <a:p>
            <a:r>
              <a:rPr lang="en-US" b="1" u="sng" dirty="0" smtClean="0"/>
              <a:t>Affects rows </a:t>
            </a:r>
            <a:r>
              <a:rPr lang="en-US" b="1" u="sng" dirty="0"/>
              <a:t>1:5, columns 4:</a:t>
            </a:r>
            <a:r>
              <a:rPr lang="en-US" u="sng" dirty="0"/>
              <a:t>5</a:t>
            </a:r>
          </a:p>
          <a:p>
            <a:endParaRPr lang="en-US" dirty="0"/>
          </a:p>
        </p:txBody>
      </p:sp>
    </p:spTree>
    <p:extLst>
      <p:ext uri="{BB962C8B-B14F-4D97-AF65-F5344CB8AC3E}">
        <p14:creationId xmlns:p14="http://schemas.microsoft.com/office/powerpoint/2010/main" val="2091662304"/>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Developing Algorithm </a:t>
            </a:r>
            <a:r>
              <a:rPr lang="en-US" dirty="0" err="1" smtClean="0"/>
              <a:t>hhess</a:t>
            </a:r>
            <a:endParaRPr lang="en-US" dirty="0"/>
          </a:p>
        </p:txBody>
      </p:sp>
      <p:sp>
        <p:nvSpPr>
          <p:cNvPr id="3" name="Content Placeholder 2"/>
          <p:cNvSpPr>
            <a:spLocks noGrp="1"/>
          </p:cNvSpPr>
          <p:nvPr>
            <p:ph idx="1"/>
          </p:nvPr>
        </p:nvSpPr>
        <p:spPr/>
        <p:txBody>
          <a:bodyPr>
            <a:normAutofit/>
          </a:bodyPr>
          <a:lstStyle/>
          <a:p>
            <a:r>
              <a:rPr lang="en-US" dirty="0" smtClean="0"/>
              <a:t>In the example, the matrices       are created explicitly. This is not efficient. The products</a:t>
            </a:r>
            <a:br>
              <a:rPr lang="en-US" dirty="0" smtClean="0"/>
            </a:br>
            <a:r>
              <a:rPr lang="en-US" dirty="0" smtClean="0"/>
              <a:t>are computed implicitly using submatrix operations.</a:t>
            </a:r>
          </a:p>
          <a:p>
            <a:pPr lvl="1"/>
            <a:r>
              <a:rPr lang="en-US" dirty="0" smtClean="0"/>
              <a:t>           affects </a:t>
            </a:r>
            <a:r>
              <a:rPr lang="en-US" dirty="0"/>
              <a:t>rows </a:t>
            </a:r>
            <a:r>
              <a:rPr lang="en-US" i="1" dirty="0"/>
              <a:t>k+1:n</a:t>
            </a:r>
            <a:r>
              <a:rPr lang="en-US" dirty="0"/>
              <a:t> , columns </a:t>
            </a:r>
            <a:r>
              <a:rPr lang="en-US" i="1" dirty="0" err="1"/>
              <a:t>k:n</a:t>
            </a:r>
            <a:r>
              <a:rPr lang="en-US" dirty="0"/>
              <a:t> , and post multiplying by  </a:t>
            </a:r>
            <a:r>
              <a:rPr lang="en-US" dirty="0" smtClean="0"/>
              <a:t>      modifies </a:t>
            </a:r>
            <a:r>
              <a:rPr lang="en-US" dirty="0"/>
              <a:t>rows </a:t>
            </a:r>
            <a:r>
              <a:rPr lang="en-US" i="1" dirty="0"/>
              <a:t>1:n</a:t>
            </a:r>
            <a:r>
              <a:rPr lang="en-US" dirty="0"/>
              <a:t> , </a:t>
            </a:r>
            <a:r>
              <a:rPr lang="en-US" dirty="0" smtClean="0"/>
              <a:t>columns</a:t>
            </a:r>
            <a:br>
              <a:rPr lang="en-US" dirty="0" smtClean="0"/>
            </a:br>
            <a:r>
              <a:rPr lang="en-US" i="1" dirty="0" smtClean="0"/>
              <a:t>k</a:t>
            </a:r>
            <a:r>
              <a:rPr lang="en-US" i="1" dirty="0"/>
              <a:t>+1:</a:t>
            </a:r>
            <a:r>
              <a:rPr lang="en-US" i="1" dirty="0" smtClean="0"/>
              <a:t>n</a:t>
            </a:r>
            <a:r>
              <a:rPr lang="en-US" dirty="0" smtClean="0"/>
              <a:t>. Using                 and                perform the product using </a:t>
            </a:r>
            <a:endParaRPr lang="en-US" dirty="0"/>
          </a:p>
          <a:p>
            <a:pPr marL="0" indent="0">
              <a:buNone/>
            </a:pPr>
            <a:endParaRPr lang="en-US" dirty="0" smtClean="0"/>
          </a:p>
        </p:txBody>
      </p:sp>
      <p:graphicFrame>
        <p:nvGraphicFramePr>
          <p:cNvPr id="7" name="Object 6"/>
          <p:cNvGraphicFramePr>
            <a:graphicFrameLocks noChangeAspect="1"/>
          </p:cNvGraphicFramePr>
          <p:nvPr>
            <p:extLst>
              <p:ext uri="{D42A27DB-BD31-4B8C-83A1-F6EECF244321}">
                <p14:modId xmlns:p14="http://schemas.microsoft.com/office/powerpoint/2010/main" val="177789166"/>
              </p:ext>
            </p:extLst>
          </p:nvPr>
        </p:nvGraphicFramePr>
        <p:xfrm>
          <a:off x="5715000" y="1828800"/>
          <a:ext cx="400050" cy="342900"/>
        </p:xfrm>
        <a:graphic>
          <a:graphicData uri="http://schemas.openxmlformats.org/presentationml/2006/ole">
            <mc:AlternateContent xmlns:mc="http://schemas.openxmlformats.org/markup-compatibility/2006">
              <mc:Choice xmlns:v="urn:schemas-microsoft-com:vml" Requires="v">
                <p:oleObj spid="_x0000_s581974" name="Equation" r:id="rId3" imgW="266700" imgH="228600" progId="Equation.DSMT4">
                  <p:embed/>
                </p:oleObj>
              </mc:Choice>
              <mc:Fallback>
                <p:oleObj name="Equation" r:id="rId3" imgW="266700" imgH="228600" progId="Equation.DSMT4">
                  <p:embed/>
                  <p:pic>
                    <p:nvPicPr>
                      <p:cNvPr id="0" name=""/>
                      <p:cNvPicPr/>
                      <p:nvPr/>
                    </p:nvPicPr>
                    <p:blipFill>
                      <a:blip r:embed="rId4"/>
                      <a:stretch>
                        <a:fillRect/>
                      </a:stretch>
                    </p:blipFill>
                    <p:spPr>
                      <a:xfrm>
                        <a:off x="5715000" y="1828800"/>
                        <a:ext cx="400050" cy="342900"/>
                      </a:xfrm>
                      <a:prstGeom prst="rect">
                        <a:avLst/>
                      </a:prstGeom>
                    </p:spPr>
                  </p:pic>
                </p:oleObj>
              </mc:Fallback>
            </mc:AlternateContent>
          </a:graphicData>
        </a:graphic>
      </p:graphicFrame>
      <p:graphicFrame>
        <p:nvGraphicFramePr>
          <p:cNvPr id="8" name="Object 7"/>
          <p:cNvGraphicFramePr>
            <a:graphicFrameLocks noChangeAspect="1"/>
          </p:cNvGraphicFramePr>
          <p:nvPr>
            <p:extLst>
              <p:ext uri="{D42A27DB-BD31-4B8C-83A1-F6EECF244321}">
                <p14:modId xmlns:p14="http://schemas.microsoft.com/office/powerpoint/2010/main" val="3796117391"/>
              </p:ext>
            </p:extLst>
          </p:nvPr>
        </p:nvGraphicFramePr>
        <p:xfrm>
          <a:off x="3181444" y="4705446"/>
          <a:ext cx="1143000" cy="228600"/>
        </p:xfrm>
        <a:graphic>
          <a:graphicData uri="http://schemas.openxmlformats.org/presentationml/2006/ole">
            <mc:AlternateContent xmlns:mc="http://schemas.openxmlformats.org/markup-compatibility/2006">
              <mc:Choice xmlns:v="urn:schemas-microsoft-com:vml" Requires="v">
                <p:oleObj spid="_x0000_s581975" name="Equation" r:id="rId5" imgW="1143000" imgH="228600" progId="Equation.DSMT4">
                  <p:embed/>
                </p:oleObj>
              </mc:Choice>
              <mc:Fallback>
                <p:oleObj name="Equation" r:id="rId5" imgW="1143000" imgH="228600" progId="Equation.DSMT4">
                  <p:embed/>
                  <p:pic>
                    <p:nvPicPr>
                      <p:cNvPr id="0" name=""/>
                      <p:cNvPicPr/>
                      <p:nvPr/>
                    </p:nvPicPr>
                    <p:blipFill>
                      <a:blip r:embed="rId6"/>
                      <a:stretch>
                        <a:fillRect/>
                      </a:stretch>
                    </p:blipFill>
                    <p:spPr>
                      <a:xfrm>
                        <a:off x="3181444" y="4705446"/>
                        <a:ext cx="1143000" cy="228600"/>
                      </a:xfrm>
                      <a:prstGeom prst="rect">
                        <a:avLst/>
                      </a:prstGeom>
                    </p:spPr>
                  </p:pic>
                </p:oleObj>
              </mc:Fallback>
            </mc:AlternateContent>
          </a:graphicData>
        </a:graphic>
      </p:graphicFrame>
      <p:graphicFrame>
        <p:nvGraphicFramePr>
          <p:cNvPr id="9" name="Object 8"/>
          <p:cNvGraphicFramePr>
            <a:graphicFrameLocks noChangeAspect="1"/>
          </p:cNvGraphicFramePr>
          <p:nvPr>
            <p:extLst>
              <p:ext uri="{D42A27DB-BD31-4B8C-83A1-F6EECF244321}">
                <p14:modId xmlns:p14="http://schemas.microsoft.com/office/powerpoint/2010/main" val="1972863609"/>
              </p:ext>
            </p:extLst>
          </p:nvPr>
        </p:nvGraphicFramePr>
        <p:xfrm>
          <a:off x="5058010" y="4686108"/>
          <a:ext cx="1130300" cy="228600"/>
        </p:xfrm>
        <a:graphic>
          <a:graphicData uri="http://schemas.openxmlformats.org/presentationml/2006/ole">
            <mc:AlternateContent xmlns:mc="http://schemas.openxmlformats.org/markup-compatibility/2006">
              <mc:Choice xmlns:v="urn:schemas-microsoft-com:vml" Requires="v">
                <p:oleObj spid="_x0000_s581976" name="Equation" r:id="rId7" imgW="1130300" imgH="228600" progId="Equation.DSMT4">
                  <p:embed/>
                </p:oleObj>
              </mc:Choice>
              <mc:Fallback>
                <p:oleObj name="Equation" r:id="rId7" imgW="1130300" imgH="228600" progId="Equation.DSMT4">
                  <p:embed/>
                  <p:pic>
                    <p:nvPicPr>
                      <p:cNvPr id="0" name=""/>
                      <p:cNvPicPr/>
                      <p:nvPr/>
                    </p:nvPicPr>
                    <p:blipFill>
                      <a:blip r:embed="rId8"/>
                      <a:stretch>
                        <a:fillRect/>
                      </a:stretch>
                    </p:blipFill>
                    <p:spPr>
                      <a:xfrm>
                        <a:off x="5058010" y="4686108"/>
                        <a:ext cx="1130300" cy="228600"/>
                      </a:xfrm>
                      <a:prstGeom prst="rect">
                        <a:avLst/>
                      </a:prstGeom>
                    </p:spPr>
                  </p:pic>
                </p:oleObj>
              </mc:Fallback>
            </mc:AlternateContent>
          </a:graphicData>
        </a:graphic>
      </p:graphicFrame>
      <p:graphicFrame>
        <p:nvGraphicFramePr>
          <p:cNvPr id="10" name="Object 9"/>
          <p:cNvGraphicFramePr>
            <a:graphicFrameLocks noChangeAspect="1"/>
          </p:cNvGraphicFramePr>
          <p:nvPr>
            <p:extLst>
              <p:ext uri="{D42A27DB-BD31-4B8C-83A1-F6EECF244321}">
                <p14:modId xmlns:p14="http://schemas.microsoft.com/office/powerpoint/2010/main" val="1327725481"/>
              </p:ext>
            </p:extLst>
          </p:nvPr>
        </p:nvGraphicFramePr>
        <p:xfrm>
          <a:off x="8077200" y="2286000"/>
          <a:ext cx="1066800" cy="381000"/>
        </p:xfrm>
        <a:graphic>
          <a:graphicData uri="http://schemas.openxmlformats.org/presentationml/2006/ole">
            <mc:AlternateContent xmlns:mc="http://schemas.openxmlformats.org/markup-compatibility/2006">
              <mc:Choice xmlns:v="urn:schemas-microsoft-com:vml" Requires="v">
                <p:oleObj spid="_x0000_s581977" name="Equation" r:id="rId9" imgW="711200" imgH="254000" progId="Equation.DSMT4">
                  <p:embed/>
                </p:oleObj>
              </mc:Choice>
              <mc:Fallback>
                <p:oleObj name="Equation" r:id="rId9" imgW="711200" imgH="254000" progId="Equation.DSMT4">
                  <p:embed/>
                  <p:pic>
                    <p:nvPicPr>
                      <p:cNvPr id="0" name=""/>
                      <p:cNvPicPr/>
                      <p:nvPr/>
                    </p:nvPicPr>
                    <p:blipFill>
                      <a:blip r:embed="rId10"/>
                      <a:stretch>
                        <a:fillRect/>
                      </a:stretch>
                    </p:blipFill>
                    <p:spPr>
                      <a:xfrm>
                        <a:off x="8077200" y="2286000"/>
                        <a:ext cx="1066800" cy="381000"/>
                      </a:xfrm>
                      <a:prstGeom prst="rect">
                        <a:avLst/>
                      </a:prstGeom>
                    </p:spPr>
                  </p:pic>
                </p:oleObj>
              </mc:Fallback>
            </mc:AlternateContent>
          </a:graphicData>
        </a:graphic>
      </p:graphicFrame>
      <p:graphicFrame>
        <p:nvGraphicFramePr>
          <p:cNvPr id="11" name="Object 10"/>
          <p:cNvGraphicFramePr>
            <a:graphicFrameLocks noChangeAspect="1"/>
          </p:cNvGraphicFramePr>
          <p:nvPr>
            <p:extLst>
              <p:ext uri="{D42A27DB-BD31-4B8C-83A1-F6EECF244321}">
                <p14:modId xmlns:p14="http://schemas.microsoft.com/office/powerpoint/2010/main" val="1661225217"/>
              </p:ext>
            </p:extLst>
          </p:nvPr>
        </p:nvGraphicFramePr>
        <p:xfrm>
          <a:off x="1343166" y="3810000"/>
          <a:ext cx="742950" cy="342900"/>
        </p:xfrm>
        <a:graphic>
          <a:graphicData uri="http://schemas.openxmlformats.org/presentationml/2006/ole">
            <mc:AlternateContent xmlns:mc="http://schemas.openxmlformats.org/markup-compatibility/2006">
              <mc:Choice xmlns:v="urn:schemas-microsoft-com:vml" Requires="v">
                <p:oleObj spid="_x0000_s581978" name="Equation" r:id="rId11" imgW="495300" imgH="228600" progId="Equation.DSMT4">
                  <p:embed/>
                </p:oleObj>
              </mc:Choice>
              <mc:Fallback>
                <p:oleObj name="Equation" r:id="rId11" imgW="495300" imgH="228600" progId="Equation.DSMT4">
                  <p:embed/>
                  <p:pic>
                    <p:nvPicPr>
                      <p:cNvPr id="0" name=""/>
                      <p:cNvPicPr/>
                      <p:nvPr/>
                    </p:nvPicPr>
                    <p:blipFill>
                      <a:blip r:embed="rId12"/>
                      <a:stretch>
                        <a:fillRect/>
                      </a:stretch>
                    </p:blipFill>
                    <p:spPr>
                      <a:xfrm>
                        <a:off x="1343166" y="3810000"/>
                        <a:ext cx="742950" cy="342900"/>
                      </a:xfrm>
                      <a:prstGeom prst="rect">
                        <a:avLst/>
                      </a:prstGeom>
                    </p:spPr>
                  </p:pic>
                </p:oleObj>
              </mc:Fallback>
            </mc:AlternateContent>
          </a:graphicData>
        </a:graphic>
      </p:graphicFrame>
      <p:graphicFrame>
        <p:nvGraphicFramePr>
          <p:cNvPr id="12" name="Object 11"/>
          <p:cNvGraphicFramePr>
            <a:graphicFrameLocks noChangeAspect="1"/>
          </p:cNvGraphicFramePr>
          <p:nvPr>
            <p:extLst>
              <p:ext uri="{D42A27DB-BD31-4B8C-83A1-F6EECF244321}">
                <p14:modId xmlns:p14="http://schemas.microsoft.com/office/powerpoint/2010/main" val="711177308"/>
              </p:ext>
            </p:extLst>
          </p:nvPr>
        </p:nvGraphicFramePr>
        <p:xfrm>
          <a:off x="3429000" y="4267200"/>
          <a:ext cx="400050" cy="381000"/>
        </p:xfrm>
        <a:graphic>
          <a:graphicData uri="http://schemas.openxmlformats.org/presentationml/2006/ole">
            <mc:AlternateContent xmlns:mc="http://schemas.openxmlformats.org/markup-compatibility/2006">
              <mc:Choice xmlns:v="urn:schemas-microsoft-com:vml" Requires="v">
                <p:oleObj spid="_x0000_s581979" name="Equation" r:id="rId13" imgW="266700" imgH="254000" progId="Equation.DSMT4">
                  <p:embed/>
                </p:oleObj>
              </mc:Choice>
              <mc:Fallback>
                <p:oleObj name="Equation" r:id="rId13" imgW="266700" imgH="254000" progId="Equation.DSMT4">
                  <p:embed/>
                  <p:pic>
                    <p:nvPicPr>
                      <p:cNvPr id="0" name=""/>
                      <p:cNvPicPr/>
                      <p:nvPr/>
                    </p:nvPicPr>
                    <p:blipFill>
                      <a:blip r:embed="rId14"/>
                      <a:stretch>
                        <a:fillRect/>
                      </a:stretch>
                    </p:blipFill>
                    <p:spPr>
                      <a:xfrm>
                        <a:off x="3429000" y="4267200"/>
                        <a:ext cx="400050" cy="381000"/>
                      </a:xfrm>
                      <a:prstGeom prst="rect">
                        <a:avLst/>
                      </a:prstGeom>
                    </p:spPr>
                  </p:pic>
                </p:oleObj>
              </mc:Fallback>
            </mc:AlternateContent>
          </a:graphicData>
        </a:graphic>
      </p:graphicFrame>
      <p:graphicFrame>
        <p:nvGraphicFramePr>
          <p:cNvPr id="13" name="Object 12"/>
          <p:cNvGraphicFramePr>
            <a:graphicFrameLocks noChangeAspect="1"/>
          </p:cNvGraphicFramePr>
          <p:nvPr>
            <p:extLst>
              <p:ext uri="{D42A27DB-BD31-4B8C-83A1-F6EECF244321}">
                <p14:modId xmlns:p14="http://schemas.microsoft.com/office/powerpoint/2010/main" val="4031875940"/>
              </p:ext>
            </p:extLst>
          </p:nvPr>
        </p:nvGraphicFramePr>
        <p:xfrm>
          <a:off x="2438400" y="5562600"/>
          <a:ext cx="4699000" cy="349250"/>
        </p:xfrm>
        <a:graphic>
          <a:graphicData uri="http://schemas.openxmlformats.org/presentationml/2006/ole">
            <mc:AlternateContent xmlns:mc="http://schemas.openxmlformats.org/markup-compatibility/2006">
              <mc:Choice xmlns:v="urn:schemas-microsoft-com:vml" Requires="v">
                <p:oleObj spid="_x0000_s581980" name="Equation" r:id="rId15" imgW="3759200" imgH="279400" progId="Equation.DSMT4">
                  <p:embed/>
                </p:oleObj>
              </mc:Choice>
              <mc:Fallback>
                <p:oleObj name="Equation" r:id="rId15" imgW="3759200" imgH="279400" progId="Equation.DSMT4">
                  <p:embed/>
                  <p:pic>
                    <p:nvPicPr>
                      <p:cNvPr id="0" name=""/>
                      <p:cNvPicPr/>
                      <p:nvPr/>
                    </p:nvPicPr>
                    <p:blipFill>
                      <a:blip r:embed="rId16"/>
                      <a:stretch>
                        <a:fillRect/>
                      </a:stretch>
                    </p:blipFill>
                    <p:spPr>
                      <a:xfrm>
                        <a:off x="2438400" y="5562600"/>
                        <a:ext cx="4699000" cy="349250"/>
                      </a:xfrm>
                      <a:prstGeom prst="rect">
                        <a:avLst/>
                      </a:prstGeom>
                    </p:spPr>
                  </p:pic>
                </p:oleObj>
              </mc:Fallback>
            </mc:AlternateContent>
          </a:graphicData>
        </a:graphic>
      </p:graphicFrame>
      <p:graphicFrame>
        <p:nvGraphicFramePr>
          <p:cNvPr id="14" name="Object 13"/>
          <p:cNvGraphicFramePr>
            <a:graphicFrameLocks noChangeAspect="1"/>
          </p:cNvGraphicFramePr>
          <p:nvPr>
            <p:extLst>
              <p:ext uri="{D42A27DB-BD31-4B8C-83A1-F6EECF244321}">
                <p14:modId xmlns:p14="http://schemas.microsoft.com/office/powerpoint/2010/main" val="678416242"/>
              </p:ext>
            </p:extLst>
          </p:nvPr>
        </p:nvGraphicFramePr>
        <p:xfrm>
          <a:off x="2438400" y="6172200"/>
          <a:ext cx="4572000" cy="349250"/>
        </p:xfrm>
        <a:graphic>
          <a:graphicData uri="http://schemas.openxmlformats.org/presentationml/2006/ole">
            <mc:AlternateContent xmlns:mc="http://schemas.openxmlformats.org/markup-compatibility/2006">
              <mc:Choice xmlns:v="urn:schemas-microsoft-com:vml" Requires="v">
                <p:oleObj spid="_x0000_s581981" name="Equation" r:id="rId17" imgW="3657600" imgH="279400" progId="Equation.DSMT4">
                  <p:embed/>
                </p:oleObj>
              </mc:Choice>
              <mc:Fallback>
                <p:oleObj name="Equation" r:id="rId17" imgW="3657600" imgH="279400" progId="Equation.DSMT4">
                  <p:embed/>
                  <p:pic>
                    <p:nvPicPr>
                      <p:cNvPr id="0" name=""/>
                      <p:cNvPicPr/>
                      <p:nvPr/>
                    </p:nvPicPr>
                    <p:blipFill>
                      <a:blip r:embed="rId18"/>
                      <a:stretch>
                        <a:fillRect/>
                      </a:stretch>
                    </p:blipFill>
                    <p:spPr>
                      <a:xfrm>
                        <a:off x="2438400" y="6172200"/>
                        <a:ext cx="4572000" cy="349250"/>
                      </a:xfrm>
                      <a:prstGeom prst="rect">
                        <a:avLst/>
                      </a:prstGeom>
                    </p:spPr>
                  </p:pic>
                </p:oleObj>
              </mc:Fallback>
            </mc:AlternateContent>
          </a:graphicData>
        </a:graphic>
      </p:graphicFrame>
    </p:spTree>
    <p:extLst>
      <p:ext uri="{BB962C8B-B14F-4D97-AF65-F5344CB8AC3E}">
        <p14:creationId xmlns:p14="http://schemas.microsoft.com/office/powerpoint/2010/main" val="1982331573"/>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Developing Algorithm </a:t>
            </a:r>
            <a:r>
              <a:rPr lang="en-US" dirty="0" err="1"/>
              <a:t>hhess</a:t>
            </a:r>
            <a:endParaRPr lang="en-US" dirty="0"/>
          </a:p>
        </p:txBody>
      </p:sp>
      <p:sp>
        <p:nvSpPr>
          <p:cNvPr id="3" name="Content Placeholder 2"/>
          <p:cNvSpPr>
            <a:spLocks noGrp="1"/>
          </p:cNvSpPr>
          <p:nvPr>
            <p:ph idx="1"/>
          </p:nvPr>
        </p:nvSpPr>
        <p:spPr/>
        <p:txBody>
          <a:bodyPr/>
          <a:lstStyle/>
          <a:p>
            <a:r>
              <a:rPr lang="en-US" dirty="0"/>
              <a:t>The function </a:t>
            </a:r>
            <a:r>
              <a:rPr lang="en-US" i="1" dirty="0"/>
              <a:t>[ u, β ] = house( </a:t>
            </a:r>
            <a:r>
              <a:rPr lang="en-US" i="1" dirty="0" err="1"/>
              <a:t>A,i,j</a:t>
            </a:r>
            <a:r>
              <a:rPr lang="en-US" i="1" dirty="0"/>
              <a:t> )</a:t>
            </a:r>
            <a:r>
              <a:rPr lang="en-US" dirty="0"/>
              <a:t> computes the vector </a:t>
            </a:r>
            <a:r>
              <a:rPr lang="en-US" i="1" dirty="0"/>
              <a:t>u</a:t>
            </a:r>
            <a:r>
              <a:rPr lang="en-US" dirty="0"/>
              <a:t> and the scalar </a:t>
            </a:r>
            <a:r>
              <a:rPr lang="en-US" i="1" dirty="0"/>
              <a:t>β </a:t>
            </a:r>
            <a:r>
              <a:rPr lang="en-US" dirty="0"/>
              <a:t>required to form a Householder reflection that will zero-out</a:t>
            </a:r>
            <a:br>
              <a:rPr lang="en-US" dirty="0"/>
            </a:br>
            <a:r>
              <a:rPr lang="en-US" dirty="0"/>
              <a:t>A( i+1:n,j </a:t>
            </a:r>
            <a:r>
              <a:rPr lang="en-US" dirty="0" smtClean="0"/>
              <a:t>).</a:t>
            </a:r>
            <a:endParaRPr lang="en-US" dirty="0"/>
          </a:p>
        </p:txBody>
      </p:sp>
    </p:spTree>
    <p:extLst>
      <p:ext uri="{BB962C8B-B14F-4D97-AF65-F5344CB8AC3E}">
        <p14:creationId xmlns:p14="http://schemas.microsoft.com/office/powerpoint/2010/main" val="3316259310"/>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3480" y="-304800"/>
            <a:ext cx="8980246" cy="1143000"/>
          </a:xfrm>
        </p:spPr>
        <p:txBody>
          <a:bodyPr>
            <a:normAutofit/>
          </a:bodyPr>
          <a:lstStyle/>
          <a:p>
            <a:r>
              <a:rPr lang="en-US" dirty="0" smtClean="0"/>
              <a:t>Algorithm </a:t>
            </a:r>
            <a:r>
              <a:rPr lang="en-US" dirty="0" err="1" smtClean="0"/>
              <a:t>hhess</a:t>
            </a:r>
            <a:r>
              <a:rPr lang="en-US" dirty="0" smtClean="0"/>
              <a:t> </a:t>
            </a:r>
            <a:endParaRPr lang="en-US" dirty="0"/>
          </a:p>
        </p:txBody>
      </p:sp>
      <p:pic>
        <p:nvPicPr>
          <p:cNvPr id="4" name="Picture 3" descr="TP_tmp.png"/>
          <p:cNvPicPr>
            <a:picLocks noChangeAspect="1"/>
          </p:cNvPicPr>
          <p:nvPr>
            <p:custDataLst>
              <p:tags r:id="rId2"/>
            </p:custDataLst>
          </p:nvPr>
        </p:nvPicPr>
        <p:blipFill>
          <a:blip r:embed="rId4" cstate="print">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262103" y="609600"/>
            <a:ext cx="8763000" cy="5003800"/>
          </a:xfrm>
          <a:prstGeom prst="rect">
            <a:avLst/>
          </a:prstGeom>
          <a:noFill/>
          <a:extLst>
            <a:ext uri="{909E8E84-426E-40dd-AFC4-6F175D3DCCD1}">
              <a14:hiddenFill xmlns:a14="http://schemas.microsoft.com/office/drawing/2010/main" xmlns="">
                <a:solidFill>
                  <a:scrgbClr r="0" g="0" b="0">
                    <a:alpha val="0"/>
                  </a:scrgbClr>
                </a:solidFill>
              </a14:hiddenFill>
            </a:ext>
          </a:extLst>
        </p:spPr>
      </p:pic>
      <p:sp>
        <p:nvSpPr>
          <p:cNvPr id="3" name="TextBox 2"/>
          <p:cNvSpPr txBox="1"/>
          <p:nvPr/>
        </p:nvSpPr>
        <p:spPr>
          <a:xfrm>
            <a:off x="457200" y="5715000"/>
            <a:ext cx="6461064" cy="923330"/>
          </a:xfrm>
          <a:prstGeom prst="rect">
            <a:avLst/>
          </a:prstGeom>
          <a:noFill/>
        </p:spPr>
        <p:txBody>
          <a:bodyPr wrap="none" rtlCol="0">
            <a:spAutoFit/>
          </a:bodyPr>
          <a:lstStyle/>
          <a:p>
            <a:r>
              <a:rPr lang="en-US" dirty="0" smtClean="0"/>
              <a:t>Flop count: requires          flops </a:t>
            </a:r>
            <a:r>
              <a:rPr lang="en-US" dirty="0"/>
              <a:t>for the computation of </a:t>
            </a:r>
            <a:r>
              <a:rPr lang="en-US" i="1" dirty="0"/>
              <a:t>H</a:t>
            </a:r>
            <a:r>
              <a:rPr lang="en-US" dirty="0"/>
              <a:t> . </a:t>
            </a:r>
            <a:endParaRPr lang="en-US" dirty="0" smtClean="0"/>
          </a:p>
          <a:p>
            <a:endParaRPr lang="en-US" dirty="0" smtClean="0"/>
          </a:p>
          <a:p>
            <a:r>
              <a:rPr lang="en-US" dirty="0" smtClean="0"/>
              <a:t>To </a:t>
            </a:r>
            <a:r>
              <a:rPr lang="en-US" dirty="0"/>
              <a:t>build the orthogonal matrix </a:t>
            </a:r>
            <a:r>
              <a:rPr lang="en-US" i="1" dirty="0"/>
              <a:t>P</a:t>
            </a:r>
            <a:r>
              <a:rPr lang="en-US" dirty="0"/>
              <a:t> requires an additional </a:t>
            </a:r>
            <a:r>
              <a:rPr lang="en-US" dirty="0" smtClean="0"/>
              <a:t>       flops</a:t>
            </a:r>
            <a:r>
              <a:rPr lang="en-US" dirty="0"/>
              <a:t>. </a:t>
            </a:r>
          </a:p>
        </p:txBody>
      </p:sp>
      <p:sp>
        <p:nvSpPr>
          <p:cNvPr id="8" name="TextBox 7"/>
          <p:cNvSpPr txBox="1"/>
          <p:nvPr/>
        </p:nvSpPr>
        <p:spPr>
          <a:xfrm>
            <a:off x="6629400" y="5929184"/>
            <a:ext cx="2364173" cy="369332"/>
          </a:xfrm>
          <a:prstGeom prst="rect">
            <a:avLst/>
          </a:prstGeom>
          <a:noFill/>
        </p:spPr>
        <p:txBody>
          <a:bodyPr wrap="none" rtlCol="0">
            <a:spAutoFit/>
          </a:bodyPr>
          <a:lstStyle/>
          <a:p>
            <a:r>
              <a:rPr lang="en-US" smtClean="0"/>
              <a:t>The algorithm </a:t>
            </a:r>
            <a:r>
              <a:rPr lang="en-US" dirty="0" smtClean="0"/>
              <a:t>is stable.</a:t>
            </a:r>
            <a:endParaRPr lang="en-US" dirty="0"/>
          </a:p>
        </p:txBody>
      </p:sp>
      <p:graphicFrame>
        <p:nvGraphicFramePr>
          <p:cNvPr id="9" name="Object 8"/>
          <p:cNvGraphicFramePr>
            <a:graphicFrameLocks noChangeAspect="1"/>
          </p:cNvGraphicFramePr>
          <p:nvPr>
            <p:extLst>
              <p:ext uri="{D42A27DB-BD31-4B8C-83A1-F6EECF244321}">
                <p14:modId xmlns:p14="http://schemas.microsoft.com/office/powerpoint/2010/main" val="1318567202"/>
              </p:ext>
            </p:extLst>
          </p:nvPr>
        </p:nvGraphicFramePr>
        <p:xfrm>
          <a:off x="2505122" y="5781723"/>
          <a:ext cx="355600" cy="393700"/>
        </p:xfrm>
        <a:graphic>
          <a:graphicData uri="http://schemas.openxmlformats.org/presentationml/2006/ole">
            <mc:AlternateContent xmlns:mc="http://schemas.openxmlformats.org/markup-compatibility/2006">
              <mc:Choice xmlns:v="urn:schemas-microsoft-com:vml" Requires="v">
                <p:oleObj spid="_x0000_s582736" name="Equation" r:id="rId5" imgW="355600" imgH="393700" progId="Equation.DSMT4">
                  <p:embed/>
                </p:oleObj>
              </mc:Choice>
              <mc:Fallback>
                <p:oleObj name="Equation" r:id="rId5" imgW="355600" imgH="393700" progId="Equation.DSMT4">
                  <p:embed/>
                  <p:pic>
                    <p:nvPicPr>
                      <p:cNvPr id="0" name=""/>
                      <p:cNvPicPr/>
                      <p:nvPr/>
                    </p:nvPicPr>
                    <p:blipFill>
                      <a:blip r:embed="rId6"/>
                      <a:stretch>
                        <a:fillRect/>
                      </a:stretch>
                    </p:blipFill>
                    <p:spPr>
                      <a:xfrm>
                        <a:off x="2505122" y="5781723"/>
                        <a:ext cx="355600" cy="393700"/>
                      </a:xfrm>
                      <a:prstGeom prst="rect">
                        <a:avLst/>
                      </a:prstGeom>
                    </p:spPr>
                  </p:pic>
                </p:oleObj>
              </mc:Fallback>
            </mc:AlternateContent>
          </a:graphicData>
        </a:graphic>
      </p:graphicFrame>
      <p:graphicFrame>
        <p:nvGraphicFramePr>
          <p:cNvPr id="10" name="Object 9"/>
          <p:cNvGraphicFramePr>
            <a:graphicFrameLocks noChangeAspect="1"/>
          </p:cNvGraphicFramePr>
          <p:nvPr>
            <p:extLst>
              <p:ext uri="{D42A27DB-BD31-4B8C-83A1-F6EECF244321}">
                <p14:modId xmlns:p14="http://schemas.microsoft.com/office/powerpoint/2010/main" val="2194158743"/>
              </p:ext>
            </p:extLst>
          </p:nvPr>
        </p:nvGraphicFramePr>
        <p:xfrm>
          <a:off x="5715000" y="6305646"/>
          <a:ext cx="304800" cy="393700"/>
        </p:xfrm>
        <a:graphic>
          <a:graphicData uri="http://schemas.openxmlformats.org/presentationml/2006/ole">
            <mc:AlternateContent xmlns:mc="http://schemas.openxmlformats.org/markup-compatibility/2006">
              <mc:Choice xmlns:v="urn:schemas-microsoft-com:vml" Requires="v">
                <p:oleObj spid="_x0000_s582737" name="Equation" r:id="rId7" imgW="304800" imgH="393700" progId="Equation.DSMT4">
                  <p:embed/>
                </p:oleObj>
              </mc:Choice>
              <mc:Fallback>
                <p:oleObj name="Equation" r:id="rId7" imgW="304800" imgH="393700" progId="Equation.DSMT4">
                  <p:embed/>
                  <p:pic>
                    <p:nvPicPr>
                      <p:cNvPr id="0" name=""/>
                      <p:cNvPicPr/>
                      <p:nvPr/>
                    </p:nvPicPr>
                    <p:blipFill>
                      <a:blip r:embed="rId8"/>
                      <a:stretch>
                        <a:fillRect/>
                      </a:stretch>
                    </p:blipFill>
                    <p:spPr>
                      <a:xfrm>
                        <a:off x="5715000" y="6305646"/>
                        <a:ext cx="304800" cy="393700"/>
                      </a:xfrm>
                      <a:prstGeom prst="rect">
                        <a:avLst/>
                      </a:prstGeom>
                    </p:spPr>
                  </p:pic>
                </p:oleObj>
              </mc:Fallback>
            </mc:AlternateContent>
          </a:graphicData>
        </a:graphic>
      </p:graphicFrame>
    </p:spTree>
    <p:extLst>
      <p:ext uri="{BB962C8B-B14F-4D97-AF65-F5344CB8AC3E}">
        <p14:creationId xmlns:p14="http://schemas.microsoft.com/office/powerpoint/2010/main" val="3975848812"/>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Why is Converting First to Upper </a:t>
            </a:r>
            <a:r>
              <a:rPr lang="en-US" dirty="0" err="1" smtClean="0"/>
              <a:t>Hessenberg</a:t>
            </a:r>
            <a:r>
              <a:rPr lang="en-US" dirty="0" smtClean="0"/>
              <a:t> form Better?</a:t>
            </a:r>
            <a:endParaRPr lang="en-US" dirty="0"/>
          </a:p>
        </p:txBody>
      </p:sp>
      <p:sp>
        <p:nvSpPr>
          <p:cNvPr id="3" name="Content Placeholder 2"/>
          <p:cNvSpPr>
            <a:spLocks noGrp="1"/>
          </p:cNvSpPr>
          <p:nvPr>
            <p:ph idx="1"/>
          </p:nvPr>
        </p:nvSpPr>
        <p:spPr/>
        <p:txBody>
          <a:bodyPr/>
          <a:lstStyle/>
          <a:p>
            <a:r>
              <a:rPr lang="en-US" dirty="0" smtClean="0"/>
              <a:t>Basic QR iteration requires </a:t>
            </a:r>
            <a:r>
              <a:rPr lang="en-US" i="1" dirty="0">
                <a:sym typeface="Mathematica1"/>
              </a:rPr>
              <a:t>O</a:t>
            </a:r>
            <a:r>
              <a:rPr lang="en-US" i="1" dirty="0" smtClean="0">
                <a:sym typeface="Mathematica1"/>
              </a:rPr>
              <a:t>(n</a:t>
            </a:r>
            <a:r>
              <a:rPr lang="en-US" i="1" baseline="30000" dirty="0" smtClean="0">
                <a:sym typeface="Mathematica1"/>
              </a:rPr>
              <a:t>3</a:t>
            </a:r>
            <a:r>
              <a:rPr lang="en-US" dirty="0" smtClean="0">
                <a:sym typeface="Mathematica1"/>
              </a:rPr>
              <a:t>) flops. </a:t>
            </a:r>
            <a:r>
              <a:rPr lang="en-US" i="1" dirty="0" smtClean="0">
                <a:sym typeface="Mathematica1"/>
              </a:rPr>
              <a:t>n</a:t>
            </a:r>
            <a:r>
              <a:rPr lang="en-US" dirty="0" smtClean="0">
                <a:sym typeface="Mathematica1"/>
              </a:rPr>
              <a:t> iterations of the algorithm requires </a:t>
            </a:r>
            <a:r>
              <a:rPr lang="en-US" i="1" dirty="0" smtClean="0">
                <a:sym typeface="Mathematica1"/>
              </a:rPr>
              <a:t>O(n</a:t>
            </a:r>
            <a:r>
              <a:rPr lang="en-US" i="1" baseline="30000" dirty="0" smtClean="0">
                <a:sym typeface="Mathematica1"/>
              </a:rPr>
              <a:t>4</a:t>
            </a:r>
            <a:r>
              <a:rPr lang="en-US" i="1" dirty="0" smtClean="0">
                <a:sym typeface="Mathematica1"/>
              </a:rPr>
              <a:t>)</a:t>
            </a:r>
            <a:r>
              <a:rPr lang="en-US" dirty="0" smtClean="0">
                <a:sym typeface="Mathematica1"/>
              </a:rPr>
              <a:t> flops.</a:t>
            </a:r>
          </a:p>
          <a:p>
            <a:r>
              <a:rPr lang="en-US" dirty="0" smtClean="0">
                <a:sym typeface="Mathematica1"/>
              </a:rPr>
              <a:t>Reduction to upper </a:t>
            </a:r>
            <a:r>
              <a:rPr lang="en-US" dirty="0" err="1" smtClean="0">
                <a:sym typeface="Mathematica1"/>
              </a:rPr>
              <a:t>Hessenberg</a:t>
            </a:r>
            <a:r>
              <a:rPr lang="en-US" dirty="0" smtClean="0">
                <a:sym typeface="Mathematica1"/>
              </a:rPr>
              <a:t> form requires </a:t>
            </a:r>
            <a:r>
              <a:rPr lang="en-US" i="1" dirty="0" smtClean="0">
                <a:sym typeface="Mathematica1"/>
              </a:rPr>
              <a:t>O(</a:t>
            </a:r>
            <a:r>
              <a:rPr lang="en-US" i="1" dirty="0" err="1" smtClean="0">
                <a:sym typeface="Mathematica1"/>
              </a:rPr>
              <a:t>n</a:t>
            </a:r>
            <a:r>
              <a:rPr lang="en-US" i="1" baseline="30000" dirty="0" err="1" smtClean="0">
                <a:sym typeface="Mathematica1"/>
              </a:rPr>
              <a:t>3</a:t>
            </a:r>
            <a:r>
              <a:rPr lang="en-US" i="1" dirty="0" smtClean="0">
                <a:sym typeface="Mathematica1"/>
              </a:rPr>
              <a:t>) </a:t>
            </a:r>
            <a:r>
              <a:rPr lang="en-US" dirty="0" smtClean="0">
                <a:sym typeface="Mathematica1"/>
              </a:rPr>
              <a:t>flops, and it can be shown that the QR iteration requires </a:t>
            </a:r>
            <a:r>
              <a:rPr lang="en-US" i="1" dirty="0" smtClean="0">
                <a:sym typeface="Mathematica1"/>
              </a:rPr>
              <a:t>O(</a:t>
            </a:r>
            <a:r>
              <a:rPr lang="en-US" i="1" dirty="0" err="1" smtClean="0">
                <a:sym typeface="Mathematica1"/>
              </a:rPr>
              <a:t>n</a:t>
            </a:r>
            <a:r>
              <a:rPr lang="en-US" i="1" baseline="30000" dirty="0" err="1" smtClean="0">
                <a:sym typeface="Mathematica1"/>
              </a:rPr>
              <a:t>2</a:t>
            </a:r>
            <a:r>
              <a:rPr lang="en-US" i="1" dirty="0" smtClean="0">
                <a:sym typeface="Mathematica1"/>
              </a:rPr>
              <a:t>)</a:t>
            </a:r>
            <a:r>
              <a:rPr lang="en-US" dirty="0" smtClean="0">
                <a:sym typeface="Mathematica1"/>
              </a:rPr>
              <a:t> flops, making the algorithm </a:t>
            </a:r>
            <a:r>
              <a:rPr lang="en-US" i="1" dirty="0" smtClean="0">
                <a:sym typeface="Mathematica1"/>
              </a:rPr>
              <a:t>O(n</a:t>
            </a:r>
            <a:r>
              <a:rPr lang="en-US" i="1" baseline="30000" dirty="0" smtClean="0">
                <a:sym typeface="Mathematica1"/>
              </a:rPr>
              <a:t>3</a:t>
            </a:r>
            <a:r>
              <a:rPr lang="en-US" i="1" dirty="0" smtClean="0">
                <a:sym typeface="Mathematica1"/>
              </a:rPr>
              <a:t>)</a:t>
            </a:r>
            <a:r>
              <a:rPr lang="en-US" dirty="0" smtClean="0">
                <a:sym typeface="Mathematica1"/>
              </a:rPr>
              <a:t> instead of </a:t>
            </a:r>
            <a:r>
              <a:rPr lang="en-US" i="1" dirty="0" smtClean="0">
                <a:sym typeface="Mathematica1"/>
              </a:rPr>
              <a:t>O(n</a:t>
            </a:r>
            <a:r>
              <a:rPr lang="en-US" i="1" baseline="30000" dirty="0" smtClean="0">
                <a:sym typeface="Mathematica1"/>
              </a:rPr>
              <a:t>4</a:t>
            </a:r>
            <a:r>
              <a:rPr lang="en-US" i="1" dirty="0" smtClean="0">
                <a:sym typeface="Mathematica1"/>
              </a:rPr>
              <a:t>)</a:t>
            </a:r>
            <a:r>
              <a:rPr lang="en-US" dirty="0" smtClean="0">
                <a:sym typeface="Mathematica1"/>
              </a:rPr>
              <a:t>.</a:t>
            </a:r>
            <a:endParaRPr lang="en-US" dirty="0"/>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An Unreduced Upper </a:t>
            </a:r>
            <a:r>
              <a:rPr lang="en-US" dirty="0" err="1" smtClean="0"/>
              <a:t>Hessenberg</a:t>
            </a:r>
            <a:r>
              <a:rPr lang="en-US" dirty="0" smtClean="0"/>
              <a:t> Matrix</a:t>
            </a:r>
            <a:endParaRPr lang="en-US" dirty="0"/>
          </a:p>
        </p:txBody>
      </p:sp>
      <p:pic>
        <p:nvPicPr>
          <p:cNvPr id="6" name="Picture 5"/>
          <p:cNvPicPr>
            <a:picLocks noChangeAspect="1"/>
          </p:cNvPicPr>
          <p:nvPr>
            <p:custDataLst>
              <p:tags r:id="rId2"/>
            </p:custDataLst>
          </p:nvPr>
        </p:nvPicPr>
        <p:blipFill>
          <a:blip r:embed="rId4" cstate="print">
            <a:extLst>
              <a:ext uri="{28A0092B-C50C-407E-A947-70E740481C1C}">
                <a14:useLocalDpi xmlns:a14="http://schemas.microsoft.com/office/drawing/2010/main" val="0"/>
              </a:ext>
            </a:extLst>
          </a:blip>
          <a:stretch>
            <a:fillRect/>
          </a:stretch>
        </p:blipFill>
        <p:spPr>
          <a:xfrm>
            <a:off x="533400" y="1828800"/>
            <a:ext cx="7767828" cy="556260"/>
          </a:xfrm>
          <a:prstGeom prst="rect">
            <a:avLst/>
          </a:prstGeom>
        </p:spPr>
      </p:pic>
      <p:grpSp>
        <p:nvGrpSpPr>
          <p:cNvPr id="10" name="Group 9"/>
          <p:cNvGrpSpPr/>
          <p:nvPr/>
        </p:nvGrpSpPr>
        <p:grpSpPr>
          <a:xfrm>
            <a:off x="1788414" y="2415882"/>
            <a:ext cx="5257800" cy="2622002"/>
            <a:chOff x="1943100" y="2776530"/>
            <a:chExt cx="5257800" cy="2622002"/>
          </a:xfrm>
        </p:grpSpPr>
        <p:pic>
          <p:nvPicPr>
            <p:cNvPr id="8" name="Picture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943100" y="2776530"/>
              <a:ext cx="5257800" cy="2314575"/>
            </a:xfrm>
            <a:prstGeom prst="rect">
              <a:avLst/>
            </a:prstGeom>
          </p:spPr>
        </p:pic>
        <p:sp>
          <p:nvSpPr>
            <p:cNvPr id="9" name="TextBox 8"/>
            <p:cNvSpPr txBox="1"/>
            <p:nvPr/>
          </p:nvSpPr>
          <p:spPr>
            <a:xfrm>
              <a:off x="2743200" y="5029200"/>
              <a:ext cx="2820324" cy="369332"/>
            </a:xfrm>
            <a:prstGeom prst="rect">
              <a:avLst/>
            </a:prstGeom>
            <a:noFill/>
          </p:spPr>
          <p:txBody>
            <a:bodyPr wrap="none" rtlCol="0">
              <a:spAutoFit/>
            </a:bodyPr>
            <a:lstStyle/>
            <a:p>
              <a:r>
                <a:rPr lang="en-US" dirty="0" smtClean="0"/>
                <a:t>Reduced </a:t>
              </a:r>
              <a:r>
                <a:rPr lang="en-US" dirty="0" err="1" smtClean="0"/>
                <a:t>Hessenberg</a:t>
              </a:r>
              <a:r>
                <a:rPr lang="en-US" dirty="0" smtClean="0"/>
                <a:t> Matrix</a:t>
              </a:r>
              <a:endParaRPr lang="en-US" dirty="0"/>
            </a:p>
          </p:txBody>
        </p:sp>
      </p:grpSp>
      <p:sp>
        <p:nvSpPr>
          <p:cNvPr id="12" name="TextBox 11"/>
          <p:cNvSpPr txBox="1"/>
          <p:nvPr/>
        </p:nvSpPr>
        <p:spPr>
          <a:xfrm>
            <a:off x="1524000" y="5486400"/>
            <a:ext cx="6079998" cy="1200329"/>
          </a:xfrm>
          <a:prstGeom prst="rect">
            <a:avLst/>
          </a:prstGeom>
          <a:noFill/>
        </p:spPr>
        <p:txBody>
          <a:bodyPr wrap="none" rtlCol="0">
            <a:spAutoFit/>
          </a:bodyPr>
          <a:lstStyle/>
          <a:p>
            <a:r>
              <a:rPr lang="en-US" dirty="0" smtClean="0"/>
              <a:t>View as                       The eigenvalues are those of </a:t>
            </a:r>
            <a:r>
              <a:rPr lang="en-US" i="1" dirty="0" smtClean="0"/>
              <a:t>H</a:t>
            </a:r>
            <a:r>
              <a:rPr lang="en-US" i="1" baseline="-25000" dirty="0" smtClean="0"/>
              <a:t>11</a:t>
            </a:r>
            <a:r>
              <a:rPr lang="en-US" dirty="0" smtClean="0"/>
              <a:t> and </a:t>
            </a:r>
            <a:r>
              <a:rPr lang="en-US" i="1" dirty="0" smtClean="0"/>
              <a:t>H</a:t>
            </a:r>
            <a:r>
              <a:rPr lang="en-US" i="1" baseline="-25000" dirty="0" smtClean="0"/>
              <a:t>22</a:t>
            </a:r>
            <a:r>
              <a:rPr lang="en-US" dirty="0" smtClean="0"/>
              <a:t>.</a:t>
            </a:r>
          </a:p>
          <a:p>
            <a:endParaRPr lang="en-US" dirty="0" smtClean="0"/>
          </a:p>
          <a:p>
            <a:r>
              <a:rPr lang="en-US" dirty="0" smtClean="0"/>
              <a:t>If </a:t>
            </a:r>
            <a:r>
              <a:rPr lang="en-US" dirty="0"/>
              <a:t>either of these </a:t>
            </a:r>
            <a:r>
              <a:rPr lang="en-US" dirty="0" err="1"/>
              <a:t>submatrices</a:t>
            </a:r>
            <a:r>
              <a:rPr lang="en-US" dirty="0"/>
              <a:t> has a zero on its </a:t>
            </a:r>
            <a:r>
              <a:rPr lang="en-US" dirty="0" err="1" smtClean="0"/>
              <a:t>subdiagonal</a:t>
            </a:r>
            <a:r>
              <a:rPr lang="en-US" dirty="0" smtClean="0"/>
              <a:t>,</a:t>
            </a:r>
          </a:p>
          <a:p>
            <a:r>
              <a:rPr lang="en-US" dirty="0" smtClean="0"/>
              <a:t>split </a:t>
            </a:r>
            <a:r>
              <a:rPr lang="en-US" dirty="0"/>
              <a:t>it into two </a:t>
            </a:r>
            <a:r>
              <a:rPr lang="en-US" dirty="0" err="1"/>
              <a:t>submatrices</a:t>
            </a:r>
            <a:r>
              <a:rPr lang="en-US" dirty="0"/>
              <a:t>, and so forth. </a:t>
            </a:r>
          </a:p>
        </p:txBody>
      </p:sp>
      <p:graphicFrame>
        <p:nvGraphicFramePr>
          <p:cNvPr id="3" name="Object 2"/>
          <p:cNvGraphicFramePr>
            <a:graphicFrameLocks noChangeAspect="1"/>
          </p:cNvGraphicFramePr>
          <p:nvPr>
            <p:extLst>
              <p:ext uri="{D42A27DB-BD31-4B8C-83A1-F6EECF244321}">
                <p14:modId xmlns:p14="http://schemas.microsoft.com/office/powerpoint/2010/main" val="43906443"/>
              </p:ext>
            </p:extLst>
          </p:nvPr>
        </p:nvGraphicFramePr>
        <p:xfrm>
          <a:off x="2419350" y="5410200"/>
          <a:ext cx="977900" cy="571500"/>
        </p:xfrm>
        <a:graphic>
          <a:graphicData uri="http://schemas.openxmlformats.org/presentationml/2006/ole">
            <mc:AlternateContent xmlns:mc="http://schemas.openxmlformats.org/markup-compatibility/2006">
              <mc:Choice xmlns:v="urn:schemas-microsoft-com:vml" Requires="v">
                <p:oleObj spid="_x0000_s583718" name="Equation" r:id="rId6" imgW="977900" imgH="571500" progId="Equation.DSMT4">
                  <p:embed/>
                </p:oleObj>
              </mc:Choice>
              <mc:Fallback>
                <p:oleObj name="Equation" r:id="rId6" imgW="977900" imgH="571500" progId="Equation.DSMT4">
                  <p:embed/>
                  <p:pic>
                    <p:nvPicPr>
                      <p:cNvPr id="0" name=""/>
                      <p:cNvPicPr/>
                      <p:nvPr/>
                    </p:nvPicPr>
                    <p:blipFill>
                      <a:blip r:embed="rId7"/>
                      <a:stretch>
                        <a:fillRect/>
                      </a:stretch>
                    </p:blipFill>
                    <p:spPr>
                      <a:xfrm>
                        <a:off x="2419350" y="5410200"/>
                        <a:ext cx="977900" cy="571500"/>
                      </a:xfrm>
                      <a:prstGeom prst="rect">
                        <a:avLst/>
                      </a:prstGeom>
                    </p:spPr>
                  </p:pic>
                </p:oleObj>
              </mc:Fallback>
            </mc:AlternateContent>
          </a:graphicData>
        </a:graphic>
      </p:graphicFrame>
    </p:spTree>
    <p:extLst>
      <p:ext uri="{BB962C8B-B14F-4D97-AF65-F5344CB8AC3E}">
        <p14:creationId xmlns:p14="http://schemas.microsoft.com/office/powerpoint/2010/main" val="2413557394"/>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The </a:t>
            </a:r>
            <a:r>
              <a:rPr lang="en-US" dirty="0" err="1" smtClean="0"/>
              <a:t>Unshifted</a:t>
            </a:r>
            <a:r>
              <a:rPr lang="en-US" dirty="0" smtClean="0"/>
              <a:t> Upper </a:t>
            </a:r>
            <a:r>
              <a:rPr lang="en-US" dirty="0" err="1" smtClean="0"/>
              <a:t>Hessenberg</a:t>
            </a:r>
            <a:r>
              <a:rPr lang="en-US" dirty="0" smtClean="0"/>
              <a:t> Iteration</a:t>
            </a:r>
            <a:endParaRPr lang="en-US" dirty="0"/>
          </a:p>
        </p:txBody>
      </p:sp>
      <p:sp>
        <p:nvSpPr>
          <p:cNvPr id="3" name="Content Placeholder 2"/>
          <p:cNvSpPr>
            <a:spLocks noGrp="1"/>
          </p:cNvSpPr>
          <p:nvPr>
            <p:ph idx="1"/>
          </p:nvPr>
        </p:nvSpPr>
        <p:spPr/>
        <p:txBody>
          <a:bodyPr/>
          <a:lstStyle/>
          <a:p>
            <a:r>
              <a:rPr lang="en-US" dirty="0" smtClean="0"/>
              <a:t>Transform matrix </a:t>
            </a:r>
            <a:r>
              <a:rPr lang="en-US" i="1" dirty="0"/>
              <a:t>A</a:t>
            </a:r>
            <a:r>
              <a:rPr lang="en-US" dirty="0"/>
              <a:t> into an upper </a:t>
            </a:r>
            <a:r>
              <a:rPr lang="en-US" dirty="0" err="1"/>
              <a:t>Hessenberg</a:t>
            </a:r>
            <a:r>
              <a:rPr lang="en-US" dirty="0"/>
              <a:t> matrix </a:t>
            </a:r>
            <a:r>
              <a:rPr lang="en-US" i="1" dirty="0"/>
              <a:t>H</a:t>
            </a:r>
            <a:r>
              <a:rPr lang="en-US" dirty="0"/>
              <a:t> having the same eigenvalues as </a:t>
            </a:r>
            <a:r>
              <a:rPr lang="en-US" i="1" dirty="0" smtClean="0"/>
              <a:t>A</a:t>
            </a:r>
            <a:r>
              <a:rPr lang="en-US" dirty="0" smtClean="0"/>
              <a:t>. </a:t>
            </a:r>
            <a:r>
              <a:rPr lang="en-US" dirty="0"/>
              <a:t>Assume </a:t>
            </a:r>
            <a:r>
              <a:rPr lang="en-US" i="1" dirty="0"/>
              <a:t>H</a:t>
            </a:r>
            <a:r>
              <a:rPr lang="en-US" dirty="0"/>
              <a:t> is </a:t>
            </a:r>
            <a:r>
              <a:rPr lang="en-US" dirty="0" smtClean="0"/>
              <a:t>unreduced. Apply </a:t>
            </a:r>
            <a:r>
              <a:rPr lang="en-US" dirty="0"/>
              <a:t>the basic </a:t>
            </a:r>
            <a:r>
              <a:rPr lang="en-US" dirty="0" err="1"/>
              <a:t>QR</a:t>
            </a:r>
            <a:r>
              <a:rPr lang="en-US" dirty="0"/>
              <a:t> iteration and transform </a:t>
            </a:r>
            <a:r>
              <a:rPr lang="en-US" i="1" dirty="0"/>
              <a:t>H</a:t>
            </a:r>
            <a:r>
              <a:rPr lang="en-US" dirty="0"/>
              <a:t> into an upper triangular matrix with the eigenvalues of </a:t>
            </a:r>
            <a:r>
              <a:rPr lang="en-US" i="1" dirty="0"/>
              <a:t>A</a:t>
            </a:r>
            <a:r>
              <a:rPr lang="en-US" dirty="0"/>
              <a:t> on its diagonal</a:t>
            </a:r>
            <a:r>
              <a:rPr lang="en-US" dirty="0" smtClean="0"/>
              <a:t>.</a:t>
            </a:r>
            <a:endParaRPr lang="en-US" dirty="0"/>
          </a:p>
        </p:txBody>
      </p:sp>
    </p:spTree>
    <p:extLst>
      <p:ext uri="{BB962C8B-B14F-4D97-AF65-F5344CB8AC3E}">
        <p14:creationId xmlns:p14="http://schemas.microsoft.com/office/powerpoint/2010/main" val="2081274840"/>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The </a:t>
            </a:r>
            <a:r>
              <a:rPr lang="en-US" dirty="0" err="1"/>
              <a:t>Unshifted</a:t>
            </a:r>
            <a:r>
              <a:rPr lang="en-US" dirty="0"/>
              <a:t> Upper </a:t>
            </a:r>
            <a:r>
              <a:rPr lang="en-US" dirty="0" err="1"/>
              <a:t>Hessenberg</a:t>
            </a:r>
            <a:r>
              <a:rPr lang="en-US" dirty="0"/>
              <a:t> Iteration</a:t>
            </a:r>
          </a:p>
        </p:txBody>
      </p:sp>
      <p:sp>
        <p:nvSpPr>
          <p:cNvPr id="3" name="Content Placeholder 2"/>
          <p:cNvSpPr>
            <a:spLocks noGrp="1"/>
          </p:cNvSpPr>
          <p:nvPr>
            <p:ph idx="1"/>
          </p:nvPr>
        </p:nvSpPr>
        <p:spPr/>
        <p:txBody>
          <a:bodyPr/>
          <a:lstStyle/>
          <a:p>
            <a:r>
              <a:rPr lang="en-US" dirty="0" smtClean="0"/>
              <a:t>Apply the QR iteration to the whole matrix until</a:t>
            </a:r>
          </a:p>
          <a:p>
            <a:r>
              <a:rPr lang="en-US" dirty="0" smtClean="0"/>
              <a:t>Repeat the process for the </a:t>
            </a:r>
            <a:r>
              <a:rPr lang="en-US" i="1" dirty="0" smtClean="0"/>
              <a:t>(n-1) × </a:t>
            </a:r>
            <a:r>
              <a:rPr lang="en-US" i="1" dirty="0" smtClean="0">
                <a:sym typeface="Symbol" panose="05050102010706020507" pitchFamily="18" charset="2"/>
              </a:rPr>
              <a:t>(n-1)</a:t>
            </a:r>
            <a:r>
              <a:rPr lang="en-US" dirty="0" smtClean="0">
                <a:sym typeface="Symbol" panose="05050102010706020507" pitchFamily="18" charset="2"/>
              </a:rPr>
              <a:t> submatrix. Continue until have a 2 × 2 matrix containing the final two eigenvalues.</a:t>
            </a:r>
          </a:p>
          <a:p>
            <a:pPr lvl="1"/>
            <a:r>
              <a:rPr lang="en-US" dirty="0" smtClean="0">
                <a:sym typeface="Symbol" panose="05050102010706020507" pitchFamily="18" charset="2"/>
              </a:rPr>
              <a:t>Called </a:t>
            </a:r>
            <a:r>
              <a:rPr lang="en-US" i="1" dirty="0" smtClean="0">
                <a:sym typeface="Symbol" panose="05050102010706020507" pitchFamily="18" charset="2"/>
              </a:rPr>
              <a:t>deflation</a:t>
            </a:r>
            <a:r>
              <a:rPr lang="en-US" dirty="0" smtClean="0">
                <a:sym typeface="Symbol" panose="05050102010706020507" pitchFamily="18" charset="2"/>
              </a:rPr>
              <a:t>.</a:t>
            </a:r>
          </a:p>
          <a:p>
            <a:r>
              <a:rPr lang="en-US" dirty="0" smtClean="0">
                <a:sym typeface="Symbol" panose="05050102010706020507" pitchFamily="18" charset="2"/>
              </a:rPr>
              <a:t>Computes the eigenvalues in order increasing magnitude.</a:t>
            </a:r>
            <a:endParaRPr lang="en-US" dirty="0"/>
          </a:p>
        </p:txBody>
      </p:sp>
      <p:graphicFrame>
        <p:nvGraphicFramePr>
          <p:cNvPr id="4" name="Object 3"/>
          <p:cNvGraphicFramePr>
            <a:graphicFrameLocks noChangeAspect="1"/>
          </p:cNvGraphicFramePr>
          <p:nvPr>
            <p:extLst>
              <p:ext uri="{D42A27DB-BD31-4B8C-83A1-F6EECF244321}">
                <p14:modId xmlns:p14="http://schemas.microsoft.com/office/powerpoint/2010/main" val="3438365493"/>
              </p:ext>
            </p:extLst>
          </p:nvPr>
        </p:nvGraphicFramePr>
        <p:xfrm>
          <a:off x="1766888" y="2266950"/>
          <a:ext cx="2079625" cy="396875"/>
        </p:xfrm>
        <a:graphic>
          <a:graphicData uri="http://schemas.openxmlformats.org/presentationml/2006/ole">
            <mc:AlternateContent xmlns:mc="http://schemas.openxmlformats.org/markup-compatibility/2006">
              <mc:Choice xmlns:v="urn:schemas-microsoft-com:vml" Requires="v">
                <p:oleObj spid="_x0000_s584740" name="Equation" r:id="rId3" imgW="1663700" imgH="317500" progId="Equation.DSMT4">
                  <p:embed/>
                </p:oleObj>
              </mc:Choice>
              <mc:Fallback>
                <p:oleObj name="Equation" r:id="rId3" imgW="1663700" imgH="317500" progId="Equation.DSMT4">
                  <p:embed/>
                  <p:pic>
                    <p:nvPicPr>
                      <p:cNvPr id="0" name=""/>
                      <p:cNvPicPr/>
                      <p:nvPr/>
                    </p:nvPicPr>
                    <p:blipFill>
                      <a:blip r:embed="rId4"/>
                      <a:stretch>
                        <a:fillRect/>
                      </a:stretch>
                    </p:blipFill>
                    <p:spPr>
                      <a:xfrm>
                        <a:off x="1766888" y="2266950"/>
                        <a:ext cx="2079625" cy="396875"/>
                      </a:xfrm>
                      <a:prstGeom prst="rect">
                        <a:avLst/>
                      </a:prstGeom>
                    </p:spPr>
                  </p:pic>
                </p:oleObj>
              </mc:Fallback>
            </mc:AlternateContent>
          </a:graphicData>
        </a:graphic>
      </p:graphicFrame>
    </p:spTree>
    <p:extLst>
      <p:ext uri="{BB962C8B-B14F-4D97-AF65-F5344CB8AC3E}">
        <p14:creationId xmlns:p14="http://schemas.microsoft.com/office/powerpoint/2010/main" val="181868752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Vibrations </a:t>
            </a:r>
            <a:r>
              <a:rPr lang="en-US" dirty="0"/>
              <a:t>and Resonance</a:t>
            </a:r>
          </a:p>
        </p:txBody>
      </p:sp>
      <p:sp>
        <p:nvSpPr>
          <p:cNvPr id="7" name="Content Placeholder 6"/>
          <p:cNvSpPr>
            <a:spLocks noGrp="1"/>
          </p:cNvSpPr>
          <p:nvPr>
            <p:ph idx="1"/>
          </p:nvPr>
        </p:nvSpPr>
        <p:spPr>
          <a:xfrm>
            <a:off x="457200" y="1951037"/>
            <a:ext cx="8229600" cy="4525963"/>
          </a:xfrm>
        </p:spPr>
        <p:txBody>
          <a:bodyPr/>
          <a:lstStyle/>
          <a:p>
            <a:r>
              <a:rPr lang="en-US" dirty="0" smtClean="0"/>
              <a:t>Try a solution to the homogeneous equation</a:t>
            </a:r>
            <a:br>
              <a:rPr lang="en-US" dirty="0" smtClean="0"/>
            </a:br>
            <a:r>
              <a:rPr lang="en-US" dirty="0"/>
              <a:t/>
            </a:r>
            <a:br>
              <a:rPr lang="en-US" dirty="0"/>
            </a:br>
            <a:r>
              <a:rPr lang="en-US" dirty="0" smtClean="0"/>
              <a:t/>
            </a:r>
            <a:br>
              <a:rPr lang="en-US" dirty="0" smtClean="0"/>
            </a:br>
            <a:r>
              <a:rPr lang="en-US" dirty="0" smtClean="0"/>
              <a:t>of the form             , and this leads to the eigenvalue problem              .  The general solution to the homogeneous equation is</a:t>
            </a:r>
            <a:br>
              <a:rPr lang="en-US" dirty="0" smtClean="0"/>
            </a:br>
            <a:endParaRPr lang="en-US" dirty="0"/>
          </a:p>
        </p:txBody>
      </p:sp>
      <p:pic>
        <p:nvPicPr>
          <p:cNvPr id="5" name="Picture 4"/>
          <p:cNvPicPr>
            <a:picLocks noChangeAspect="1"/>
          </p:cNvPicPr>
          <p:nvPr>
            <p:custDataLst>
              <p:tags r:id="rId2"/>
            </p:custDataLst>
          </p:nvPr>
        </p:nvPicPr>
        <p:blipFill>
          <a:blip r:embed="rId4" cstate="print">
            <a:extLst>
              <a:ext uri="{28A0092B-C50C-407E-A947-70E740481C1C}">
                <a14:useLocalDpi xmlns:a14="http://schemas.microsoft.com/office/drawing/2010/main" val="0"/>
              </a:ext>
            </a:extLst>
          </a:blip>
          <a:stretch>
            <a:fillRect/>
          </a:stretch>
        </p:blipFill>
        <p:spPr>
          <a:xfrm>
            <a:off x="152400" y="5257800"/>
            <a:ext cx="8860238" cy="667534"/>
          </a:xfrm>
          <a:prstGeom prst="rect">
            <a:avLst/>
          </a:prstGeom>
        </p:spPr>
      </p:pic>
      <p:graphicFrame>
        <p:nvGraphicFramePr>
          <p:cNvPr id="2" name="Object 1"/>
          <p:cNvGraphicFramePr>
            <a:graphicFrameLocks noChangeAspect="1"/>
          </p:cNvGraphicFramePr>
          <p:nvPr>
            <p:extLst>
              <p:ext uri="{D42A27DB-BD31-4B8C-83A1-F6EECF244321}">
                <p14:modId xmlns:p14="http://schemas.microsoft.com/office/powerpoint/2010/main" val="1545727409"/>
              </p:ext>
            </p:extLst>
          </p:nvPr>
        </p:nvGraphicFramePr>
        <p:xfrm>
          <a:off x="3429000" y="2438400"/>
          <a:ext cx="1524000" cy="708338"/>
        </p:xfrm>
        <a:graphic>
          <a:graphicData uri="http://schemas.openxmlformats.org/presentationml/2006/ole">
            <mc:AlternateContent xmlns:mc="http://schemas.openxmlformats.org/markup-compatibility/2006">
              <mc:Choice xmlns:v="urn:schemas-microsoft-com:vml" Requires="v">
                <p:oleObj spid="_x0000_s1282" name="Equation" r:id="rId5" imgW="901700" imgH="419100" progId="Equation.DSMT4">
                  <p:embed/>
                </p:oleObj>
              </mc:Choice>
              <mc:Fallback>
                <p:oleObj name="Equation" r:id="rId5" imgW="901700" imgH="419100" progId="Equation.DSMT4">
                  <p:embed/>
                  <p:pic>
                    <p:nvPicPr>
                      <p:cNvPr id="0" name=""/>
                      <p:cNvPicPr/>
                      <p:nvPr/>
                    </p:nvPicPr>
                    <p:blipFill>
                      <a:blip r:embed="rId6"/>
                      <a:stretch>
                        <a:fillRect/>
                      </a:stretch>
                    </p:blipFill>
                    <p:spPr>
                      <a:xfrm>
                        <a:off x="3429000" y="2438400"/>
                        <a:ext cx="1524000" cy="708338"/>
                      </a:xfrm>
                      <a:prstGeom prst="rect">
                        <a:avLst/>
                      </a:prstGeom>
                    </p:spPr>
                  </p:pic>
                </p:oleObj>
              </mc:Fallback>
            </mc:AlternateContent>
          </a:graphicData>
        </a:graphic>
      </p:graphicFrame>
      <p:graphicFrame>
        <p:nvGraphicFramePr>
          <p:cNvPr id="3" name="Object 2"/>
          <p:cNvGraphicFramePr>
            <a:graphicFrameLocks noChangeAspect="1"/>
          </p:cNvGraphicFramePr>
          <p:nvPr>
            <p:extLst>
              <p:ext uri="{D42A27DB-BD31-4B8C-83A1-F6EECF244321}">
                <p14:modId xmlns:p14="http://schemas.microsoft.com/office/powerpoint/2010/main" val="3411249739"/>
              </p:ext>
            </p:extLst>
          </p:nvPr>
        </p:nvGraphicFramePr>
        <p:xfrm>
          <a:off x="2895600" y="3505200"/>
          <a:ext cx="1016000" cy="381000"/>
        </p:xfrm>
        <a:graphic>
          <a:graphicData uri="http://schemas.openxmlformats.org/presentationml/2006/ole">
            <mc:AlternateContent xmlns:mc="http://schemas.openxmlformats.org/markup-compatibility/2006">
              <mc:Choice xmlns:v="urn:schemas-microsoft-com:vml" Requires="v">
                <p:oleObj spid="_x0000_s1283" name="Equation" r:id="rId7" imgW="508000" imgH="190500" progId="Equation.DSMT4">
                  <p:embed/>
                </p:oleObj>
              </mc:Choice>
              <mc:Fallback>
                <p:oleObj name="Equation" r:id="rId7" imgW="508000" imgH="190500" progId="Equation.DSMT4">
                  <p:embed/>
                  <p:pic>
                    <p:nvPicPr>
                      <p:cNvPr id="0" name=""/>
                      <p:cNvPicPr/>
                      <p:nvPr/>
                    </p:nvPicPr>
                    <p:blipFill>
                      <a:blip r:embed="rId8"/>
                      <a:stretch>
                        <a:fillRect/>
                      </a:stretch>
                    </p:blipFill>
                    <p:spPr>
                      <a:xfrm>
                        <a:off x="2895600" y="3505200"/>
                        <a:ext cx="1016000" cy="381000"/>
                      </a:xfrm>
                      <a:prstGeom prst="rect">
                        <a:avLst/>
                      </a:prstGeom>
                    </p:spPr>
                  </p:pic>
                </p:oleObj>
              </mc:Fallback>
            </mc:AlternateContent>
          </a:graphicData>
        </a:graphic>
      </p:graphicFrame>
      <p:graphicFrame>
        <p:nvGraphicFramePr>
          <p:cNvPr id="4" name="Object 3"/>
          <p:cNvGraphicFramePr>
            <a:graphicFrameLocks noChangeAspect="1"/>
          </p:cNvGraphicFramePr>
          <p:nvPr>
            <p:extLst>
              <p:ext uri="{D42A27DB-BD31-4B8C-83A1-F6EECF244321}">
                <p14:modId xmlns:p14="http://schemas.microsoft.com/office/powerpoint/2010/main" val="904717923"/>
              </p:ext>
            </p:extLst>
          </p:nvPr>
        </p:nvGraphicFramePr>
        <p:xfrm>
          <a:off x="4267200" y="4038600"/>
          <a:ext cx="1219200" cy="400335"/>
        </p:xfrm>
        <a:graphic>
          <a:graphicData uri="http://schemas.openxmlformats.org/presentationml/2006/ole">
            <mc:AlternateContent xmlns:mc="http://schemas.openxmlformats.org/markup-compatibility/2006">
              <mc:Choice xmlns:v="urn:schemas-microsoft-com:vml" Requires="v">
                <p:oleObj spid="_x0000_s1284" name="Equation" r:id="rId9" imgW="850900" imgH="279400" progId="Equation.DSMT4">
                  <p:embed/>
                </p:oleObj>
              </mc:Choice>
              <mc:Fallback>
                <p:oleObj name="Equation" r:id="rId9" imgW="850900" imgH="279400" progId="Equation.DSMT4">
                  <p:embed/>
                  <p:pic>
                    <p:nvPicPr>
                      <p:cNvPr id="0" name=""/>
                      <p:cNvPicPr/>
                      <p:nvPr/>
                    </p:nvPicPr>
                    <p:blipFill>
                      <a:blip r:embed="rId10"/>
                      <a:stretch>
                        <a:fillRect/>
                      </a:stretch>
                    </p:blipFill>
                    <p:spPr>
                      <a:xfrm>
                        <a:off x="4267200" y="4038600"/>
                        <a:ext cx="1219200" cy="400335"/>
                      </a:xfrm>
                      <a:prstGeom prst="rect">
                        <a:avLst/>
                      </a:prstGeom>
                    </p:spPr>
                  </p:pic>
                </p:oleObj>
              </mc:Fallback>
            </mc:AlternateContent>
          </a:graphicData>
        </a:graphic>
      </p:graphicFrame>
    </p:spTree>
    <p:extLst>
      <p:ext uri="{BB962C8B-B14F-4D97-AF65-F5344CB8AC3E}">
        <p14:creationId xmlns:p14="http://schemas.microsoft.com/office/powerpoint/2010/main" val="2349153654"/>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914400" y="277460"/>
            <a:ext cx="7313613" cy="868362"/>
          </a:xfrm>
        </p:spPr>
        <p:txBody>
          <a:bodyPr>
            <a:normAutofit/>
          </a:bodyPr>
          <a:lstStyle/>
          <a:p>
            <a:r>
              <a:rPr lang="en-US" dirty="0" smtClean="0"/>
              <a:t>Algorithm </a:t>
            </a:r>
            <a:r>
              <a:rPr lang="en-US" dirty="0" err="1" smtClean="0"/>
              <a:t>eigqr</a:t>
            </a:r>
            <a:endParaRPr lang="en-US" dirty="0"/>
          </a:p>
        </p:txBody>
      </p:sp>
      <p:pic>
        <p:nvPicPr>
          <p:cNvPr id="5" name="Picture 4" descr="TP_tmp.png"/>
          <p:cNvPicPr>
            <a:picLocks noChangeAspect="1"/>
          </p:cNvPicPr>
          <p:nvPr>
            <p:custDataLst>
              <p:tags r:id="rId1"/>
            </p:custDataLst>
          </p:nvPr>
        </p:nvPicPr>
        <p:blipFill rotWithShape="1">
          <a:blip r:embed="rId3" cstate="print">
            <a:clrChange>
              <a:clrFrom>
                <a:srgbClr val="FEFEFE"/>
              </a:clrFrom>
              <a:clrTo>
                <a:srgbClr val="FEFEFE">
                  <a:alpha val="0"/>
                </a:srgbClr>
              </a:clrTo>
            </a:clrChange>
            <a:extLst>
              <a:ext uri="{28A0092B-C50C-407E-A947-70E740481C1C}">
                <a14:useLocalDpi xmlns:a14="http://schemas.microsoft.com/office/drawing/2010/main" val="0"/>
              </a:ext>
            </a:extLst>
          </a:blip>
          <a:srcRect b="11176"/>
          <a:stretch/>
        </p:blipFill>
        <p:spPr>
          <a:xfrm>
            <a:off x="190500" y="1727200"/>
            <a:ext cx="8763000" cy="2571985"/>
          </a:xfrm>
          <a:prstGeom prst="rect">
            <a:avLst/>
          </a:prstGeom>
          <a:noFill/>
          <a:extLst>
            <a:ext uri="{909E8E84-426E-40dd-AFC4-6F175D3DCCD1}">
              <a14:hiddenFill xmlns:a14="http://schemas.microsoft.com/office/drawing/2010/main" xmlns="">
                <a:solidFill>
                  <a:scrgbClr r="0" g="0" b="0">
                    <a:alpha val="0"/>
                  </a:scrgbClr>
                </a:solidFill>
              </a14:hiddenFill>
            </a:ext>
          </a:extLst>
        </p:spPr>
      </p:pic>
    </p:spTree>
    <p:extLst>
      <p:ext uri="{BB962C8B-B14F-4D97-AF65-F5344CB8AC3E}">
        <p14:creationId xmlns:p14="http://schemas.microsoft.com/office/powerpoint/2010/main" val="1675749405"/>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914399" y="-152400"/>
            <a:ext cx="7313613" cy="868362"/>
          </a:xfrm>
        </p:spPr>
        <p:txBody>
          <a:bodyPr>
            <a:normAutofit/>
          </a:bodyPr>
          <a:lstStyle/>
          <a:p>
            <a:r>
              <a:rPr lang="en-US" dirty="0" smtClean="0"/>
              <a:t>Algorithm </a:t>
            </a:r>
            <a:r>
              <a:rPr lang="en-US" dirty="0" err="1" smtClean="0"/>
              <a:t>eigqr</a:t>
            </a:r>
            <a:endParaRPr lang="en-US" dirty="0"/>
          </a:p>
        </p:txBody>
      </p:sp>
      <p:pic>
        <p:nvPicPr>
          <p:cNvPr id="5" name="Picture 4" descr="TP_tmp.png"/>
          <p:cNvPicPr>
            <a:picLocks noChangeAspect="1"/>
          </p:cNvPicPr>
          <p:nvPr>
            <p:custDataLst>
              <p:tags r:id="rId1"/>
            </p:custDataLst>
          </p:nvPr>
        </p:nvPicPr>
        <p:blipFill rotWithShape="1">
          <a:blip r:embed="rId3" cstate="print">
            <a:clrChange>
              <a:clrFrom>
                <a:srgbClr val="FEFEFE"/>
              </a:clrFrom>
              <a:clrTo>
                <a:srgbClr val="FEFEFE">
                  <a:alpha val="0"/>
                </a:srgbClr>
              </a:clrTo>
            </a:clrChange>
            <a:extLst>
              <a:ext uri="{28A0092B-C50C-407E-A947-70E740481C1C}">
                <a14:useLocalDpi xmlns:a14="http://schemas.microsoft.com/office/drawing/2010/main" val="0"/>
              </a:ext>
            </a:extLst>
          </a:blip>
          <a:srcRect t="6377"/>
          <a:stretch/>
        </p:blipFill>
        <p:spPr>
          <a:xfrm>
            <a:off x="368157" y="715962"/>
            <a:ext cx="8763000" cy="5041428"/>
          </a:xfrm>
          <a:prstGeom prst="rect">
            <a:avLst/>
          </a:prstGeom>
          <a:noFill/>
          <a:extLst>
            <a:ext uri="{909E8E84-426E-40dd-AFC4-6F175D3DCCD1}">
              <a14:hiddenFill xmlns:a14="http://schemas.microsoft.com/office/drawing/2010/main" xmlns="">
                <a:solidFill>
                  <a:scrgbClr r="0" g="0" b="0">
                    <a:alpha val="0"/>
                  </a:scrgbClr>
                </a:solidFill>
              </a14:hiddenFill>
            </a:ext>
          </a:extLst>
        </p:spPr>
      </p:pic>
      <p:sp>
        <p:nvSpPr>
          <p:cNvPr id="2" name="TextBox 1"/>
          <p:cNvSpPr txBox="1"/>
          <p:nvPr/>
        </p:nvSpPr>
        <p:spPr>
          <a:xfrm>
            <a:off x="4876800" y="4034135"/>
            <a:ext cx="3124200" cy="1200329"/>
          </a:xfrm>
          <a:prstGeom prst="rect">
            <a:avLst/>
          </a:prstGeom>
          <a:noFill/>
        </p:spPr>
        <p:txBody>
          <a:bodyPr wrap="square" rtlCol="0">
            <a:spAutoFit/>
          </a:bodyPr>
          <a:lstStyle/>
          <a:p>
            <a:r>
              <a:rPr lang="en-US" dirty="0" smtClean="0"/>
              <a:t>Implements the </a:t>
            </a:r>
            <a:r>
              <a:rPr lang="en-US" dirty="0" err="1" smtClean="0"/>
              <a:t>QR</a:t>
            </a:r>
            <a:r>
              <a:rPr lang="en-US" dirty="0" smtClean="0"/>
              <a:t> iteration of an upper </a:t>
            </a:r>
            <a:r>
              <a:rPr lang="en-US" dirty="0" err="1" smtClean="0"/>
              <a:t>Hessenberg</a:t>
            </a:r>
            <a:r>
              <a:rPr lang="en-US" dirty="0" smtClean="0"/>
              <a:t> matrix in O(</a:t>
            </a:r>
            <a:r>
              <a:rPr lang="en-US" dirty="0" err="1" smtClean="0"/>
              <a:t>n</a:t>
            </a:r>
            <a:r>
              <a:rPr lang="en-US" baseline="30000" dirty="0" err="1" smtClean="0"/>
              <a:t>2</a:t>
            </a:r>
            <a:r>
              <a:rPr lang="en-US" dirty="0" smtClean="0"/>
              <a:t>) flops using Givens rotations.</a:t>
            </a:r>
            <a:endParaRPr lang="en-US" dirty="0"/>
          </a:p>
        </p:txBody>
      </p:sp>
      <p:cxnSp>
        <p:nvCxnSpPr>
          <p:cNvPr id="6" name="Straight Arrow Connector 5"/>
          <p:cNvCxnSpPr/>
          <p:nvPr/>
        </p:nvCxnSpPr>
        <p:spPr>
          <a:xfrm flipH="1" flipV="1">
            <a:off x="4038600" y="3810000"/>
            <a:ext cx="838200" cy="685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77336584"/>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1143000"/>
          </a:xfrm>
        </p:spPr>
        <p:txBody>
          <a:bodyPr/>
          <a:lstStyle/>
          <a:p>
            <a:r>
              <a:rPr lang="en-US" dirty="0" smtClean="0"/>
              <a:t>Example 8</a:t>
            </a:r>
            <a:endParaRPr lang="en-US" dirty="0"/>
          </a:p>
        </p:txBody>
      </p:sp>
      <p:sp>
        <p:nvSpPr>
          <p:cNvPr id="4" name="TextBox 3"/>
          <p:cNvSpPr txBox="1"/>
          <p:nvPr/>
        </p:nvSpPr>
        <p:spPr>
          <a:xfrm>
            <a:off x="453775" y="609600"/>
            <a:ext cx="5486400" cy="5909310"/>
          </a:xfrm>
          <a:prstGeom prst="rect">
            <a:avLst/>
          </a:prstGeom>
          <a:noFill/>
        </p:spPr>
        <p:txBody>
          <a:bodyPr wrap="square" rtlCol="0">
            <a:spAutoFit/>
          </a:bodyPr>
          <a:lstStyle/>
          <a:p>
            <a:r>
              <a:rPr lang="en-US" sz="1400" dirty="0">
                <a:latin typeface="Courier New" panose="02070309020205020404" pitchFamily="49" charset="0"/>
                <a:cs typeface="Courier New" panose="02070309020205020404" pitchFamily="49" charset="0"/>
              </a:rPr>
              <a:t>A =</a:t>
            </a:r>
          </a:p>
          <a:p>
            <a:endParaRPr lang="en-US" sz="1400" dirty="0">
              <a:latin typeface="Courier New" panose="02070309020205020404" pitchFamily="49" charset="0"/>
              <a:cs typeface="Courier New" panose="02070309020205020404" pitchFamily="49" charset="0"/>
            </a:endParaRPr>
          </a:p>
          <a:p>
            <a:r>
              <a:rPr lang="en-US" sz="1400" dirty="0">
                <a:latin typeface="Courier New" panose="02070309020205020404" pitchFamily="49" charset="0"/>
                <a:cs typeface="Courier New" panose="02070309020205020404" pitchFamily="49" charset="0"/>
              </a:rPr>
              <a:t>    -7     2    -1     7    -8</a:t>
            </a:r>
          </a:p>
          <a:p>
            <a:r>
              <a:rPr lang="en-US" sz="1400" dirty="0">
                <a:latin typeface="Courier New" panose="02070309020205020404" pitchFamily="49" charset="0"/>
                <a:cs typeface="Courier New" panose="02070309020205020404" pitchFamily="49" charset="0"/>
              </a:rPr>
              <a:t>     6    -5    -9     1    10</a:t>
            </a:r>
          </a:p>
          <a:p>
            <a:r>
              <a:rPr lang="en-US" sz="1400" dirty="0">
                <a:latin typeface="Courier New" panose="02070309020205020404" pitchFamily="49" charset="0"/>
                <a:cs typeface="Courier New" panose="02070309020205020404" pitchFamily="49" charset="0"/>
              </a:rPr>
              <a:t>    -4     3    -6    10   -10</a:t>
            </a:r>
          </a:p>
          <a:p>
            <a:r>
              <a:rPr lang="en-US" sz="1400" dirty="0">
                <a:latin typeface="Courier New" panose="02070309020205020404" pitchFamily="49" charset="0"/>
                <a:cs typeface="Courier New" panose="02070309020205020404" pitchFamily="49" charset="0"/>
              </a:rPr>
              <a:t>     1     4     9    -9     6</a:t>
            </a:r>
          </a:p>
          <a:p>
            <a:r>
              <a:rPr lang="en-US" sz="1400" dirty="0">
                <a:latin typeface="Courier New" panose="02070309020205020404" pitchFamily="49" charset="0"/>
                <a:cs typeface="Courier New" panose="02070309020205020404" pitchFamily="49" charset="0"/>
              </a:rPr>
              <a:t>    -7     5    -7    -1     7</a:t>
            </a:r>
          </a:p>
          <a:p>
            <a:endParaRPr lang="en-US" sz="1400" dirty="0">
              <a:latin typeface="Courier New" panose="02070309020205020404" pitchFamily="49" charset="0"/>
              <a:cs typeface="Courier New" panose="02070309020205020404" pitchFamily="49" charset="0"/>
            </a:endParaRPr>
          </a:p>
          <a:p>
            <a:r>
              <a:rPr lang="en-US" sz="1400" dirty="0">
                <a:latin typeface="Courier New" panose="02070309020205020404" pitchFamily="49" charset="0"/>
                <a:cs typeface="Courier New" panose="02070309020205020404" pitchFamily="49" charset="0"/>
              </a:rPr>
              <a:t>&gt;&gt; E = </a:t>
            </a:r>
            <a:r>
              <a:rPr lang="en-US" sz="1400" dirty="0" err="1">
                <a:latin typeface="Courier New" panose="02070309020205020404" pitchFamily="49" charset="0"/>
                <a:cs typeface="Courier New" panose="02070309020205020404" pitchFamily="49" charset="0"/>
              </a:rPr>
              <a:t>eigqr</a:t>
            </a:r>
            <a:r>
              <a:rPr lang="en-US" sz="1400" dirty="0">
                <a:latin typeface="Courier New" panose="02070309020205020404" pitchFamily="49" charset="0"/>
                <a:cs typeface="Courier New" panose="02070309020205020404" pitchFamily="49" charset="0"/>
              </a:rPr>
              <a:t>(</a:t>
            </a:r>
            <a:r>
              <a:rPr lang="en-US" sz="1400" dirty="0" err="1">
                <a:latin typeface="Courier New" panose="02070309020205020404" pitchFamily="49" charset="0"/>
                <a:cs typeface="Courier New" panose="02070309020205020404" pitchFamily="49" charset="0"/>
              </a:rPr>
              <a:t>A,1.0e</a:t>
            </a:r>
            <a:r>
              <a:rPr lang="en-US" sz="1400" dirty="0">
                <a:latin typeface="Courier New" panose="02070309020205020404" pitchFamily="49" charset="0"/>
                <a:cs typeface="Courier New" panose="02070309020205020404" pitchFamily="49" charset="0"/>
              </a:rPr>
              <a:t>-14,100)</a:t>
            </a:r>
          </a:p>
          <a:p>
            <a:endParaRPr lang="en-US" sz="1400" dirty="0">
              <a:latin typeface="Courier New" panose="02070309020205020404" pitchFamily="49" charset="0"/>
              <a:cs typeface="Courier New" panose="02070309020205020404" pitchFamily="49" charset="0"/>
            </a:endParaRPr>
          </a:p>
          <a:p>
            <a:r>
              <a:rPr lang="en-US" sz="1400" dirty="0">
                <a:latin typeface="Courier New" panose="02070309020205020404" pitchFamily="49" charset="0"/>
                <a:cs typeface="Courier New" panose="02070309020205020404" pitchFamily="49" charset="0"/>
              </a:rPr>
              <a:t>E =</a:t>
            </a:r>
          </a:p>
          <a:p>
            <a:endParaRPr lang="en-US" sz="1400" dirty="0">
              <a:latin typeface="Courier New" panose="02070309020205020404" pitchFamily="49" charset="0"/>
              <a:cs typeface="Courier New" panose="02070309020205020404" pitchFamily="49" charset="0"/>
            </a:endParaRPr>
          </a:p>
          <a:p>
            <a:r>
              <a:rPr lang="en-US" sz="1400" dirty="0">
                <a:latin typeface="Courier New" panose="02070309020205020404" pitchFamily="49" charset="0"/>
                <a:cs typeface="Courier New" panose="02070309020205020404" pitchFamily="49" charset="0"/>
              </a:rPr>
              <a:t>  -21.7464</a:t>
            </a:r>
          </a:p>
          <a:p>
            <a:r>
              <a:rPr lang="en-US" sz="1400" dirty="0">
                <a:latin typeface="Courier New" panose="02070309020205020404" pitchFamily="49" charset="0"/>
                <a:cs typeface="Courier New" panose="02070309020205020404" pitchFamily="49" charset="0"/>
              </a:rPr>
              <a:t>   13.0354</a:t>
            </a:r>
          </a:p>
          <a:p>
            <a:r>
              <a:rPr lang="en-US" sz="1400" dirty="0">
                <a:latin typeface="Courier New" panose="02070309020205020404" pitchFamily="49" charset="0"/>
                <a:cs typeface="Courier New" panose="02070309020205020404" pitchFamily="49" charset="0"/>
              </a:rPr>
              <a:t>   -9.8560</a:t>
            </a:r>
          </a:p>
          <a:p>
            <a:r>
              <a:rPr lang="en-US" sz="1400" dirty="0">
                <a:latin typeface="Courier New" panose="02070309020205020404" pitchFamily="49" charset="0"/>
                <a:cs typeface="Courier New" panose="02070309020205020404" pitchFamily="49" charset="0"/>
              </a:rPr>
              <a:t>   -3.7993</a:t>
            </a:r>
          </a:p>
          <a:p>
            <a:r>
              <a:rPr lang="en-US" sz="1400" dirty="0">
                <a:latin typeface="Courier New" panose="02070309020205020404" pitchFamily="49" charset="0"/>
                <a:cs typeface="Courier New" panose="02070309020205020404" pitchFamily="49" charset="0"/>
              </a:rPr>
              <a:t>    2.3663</a:t>
            </a:r>
          </a:p>
          <a:p>
            <a:endParaRPr lang="en-US" sz="1400" dirty="0">
              <a:latin typeface="Courier New" panose="02070309020205020404" pitchFamily="49" charset="0"/>
              <a:cs typeface="Courier New" panose="02070309020205020404" pitchFamily="49" charset="0"/>
            </a:endParaRPr>
          </a:p>
          <a:p>
            <a:r>
              <a:rPr lang="en-US" sz="1400" dirty="0">
                <a:latin typeface="Courier New" panose="02070309020205020404" pitchFamily="49" charset="0"/>
                <a:cs typeface="Courier New" panose="02070309020205020404" pitchFamily="49" charset="0"/>
              </a:rPr>
              <a:t>&gt;&gt; </a:t>
            </a:r>
            <a:r>
              <a:rPr lang="en-US" sz="1400" dirty="0" err="1">
                <a:latin typeface="Courier New" panose="02070309020205020404" pitchFamily="49" charset="0"/>
                <a:cs typeface="Courier New" panose="02070309020205020404" pitchFamily="49" charset="0"/>
              </a:rPr>
              <a:t>eig</a:t>
            </a:r>
            <a:r>
              <a:rPr lang="en-US" sz="1400" dirty="0">
                <a:latin typeface="Courier New" panose="02070309020205020404" pitchFamily="49" charset="0"/>
                <a:cs typeface="Courier New" panose="02070309020205020404" pitchFamily="49" charset="0"/>
              </a:rPr>
              <a:t>(A)</a:t>
            </a:r>
          </a:p>
          <a:p>
            <a:endParaRPr lang="en-US" sz="1400" dirty="0">
              <a:latin typeface="Courier New" panose="02070309020205020404" pitchFamily="49" charset="0"/>
              <a:cs typeface="Courier New" panose="02070309020205020404" pitchFamily="49" charset="0"/>
            </a:endParaRPr>
          </a:p>
          <a:p>
            <a:r>
              <a:rPr lang="en-US" sz="1400" dirty="0" err="1">
                <a:latin typeface="Courier New" panose="02070309020205020404" pitchFamily="49" charset="0"/>
                <a:cs typeface="Courier New" panose="02070309020205020404" pitchFamily="49" charset="0"/>
              </a:rPr>
              <a:t>ans</a:t>
            </a:r>
            <a:r>
              <a:rPr lang="en-US" sz="1400" dirty="0">
                <a:latin typeface="Courier New" panose="02070309020205020404" pitchFamily="49" charset="0"/>
                <a:cs typeface="Courier New" panose="02070309020205020404" pitchFamily="49" charset="0"/>
              </a:rPr>
              <a:t> =</a:t>
            </a:r>
          </a:p>
          <a:p>
            <a:endParaRPr lang="en-US" sz="1400" dirty="0">
              <a:latin typeface="Courier New" panose="02070309020205020404" pitchFamily="49" charset="0"/>
              <a:cs typeface="Courier New" panose="02070309020205020404" pitchFamily="49" charset="0"/>
            </a:endParaRPr>
          </a:p>
          <a:p>
            <a:r>
              <a:rPr lang="en-US" sz="1400" dirty="0">
                <a:latin typeface="Courier New" panose="02070309020205020404" pitchFamily="49" charset="0"/>
                <a:cs typeface="Courier New" panose="02070309020205020404" pitchFamily="49" charset="0"/>
              </a:rPr>
              <a:t>  -21.7464</a:t>
            </a:r>
          </a:p>
          <a:p>
            <a:r>
              <a:rPr lang="en-US" sz="1400" dirty="0">
                <a:latin typeface="Courier New" panose="02070309020205020404" pitchFamily="49" charset="0"/>
                <a:cs typeface="Courier New" panose="02070309020205020404" pitchFamily="49" charset="0"/>
              </a:rPr>
              <a:t>   13.0354</a:t>
            </a:r>
          </a:p>
          <a:p>
            <a:r>
              <a:rPr lang="en-US" sz="1400" dirty="0">
                <a:latin typeface="Courier New" panose="02070309020205020404" pitchFamily="49" charset="0"/>
                <a:cs typeface="Courier New" panose="02070309020205020404" pitchFamily="49" charset="0"/>
              </a:rPr>
              <a:t>   -9.8560</a:t>
            </a:r>
          </a:p>
          <a:p>
            <a:r>
              <a:rPr lang="en-US" sz="1400" dirty="0">
                <a:latin typeface="Courier New" panose="02070309020205020404" pitchFamily="49" charset="0"/>
                <a:cs typeface="Courier New" panose="02070309020205020404" pitchFamily="49" charset="0"/>
              </a:rPr>
              <a:t>   -3.7993</a:t>
            </a:r>
          </a:p>
          <a:p>
            <a:r>
              <a:rPr lang="en-US" sz="1400" dirty="0">
                <a:latin typeface="Courier New" panose="02070309020205020404" pitchFamily="49" charset="0"/>
                <a:cs typeface="Courier New" panose="02070309020205020404" pitchFamily="49" charset="0"/>
              </a:rPr>
              <a:t>    2.3663</a:t>
            </a:r>
          </a:p>
        </p:txBody>
      </p:sp>
    </p:spTree>
    <p:extLst>
      <p:ext uri="{BB962C8B-B14F-4D97-AF65-F5344CB8AC3E}">
        <p14:creationId xmlns:p14="http://schemas.microsoft.com/office/powerpoint/2010/main" val="4121838087"/>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The </a:t>
            </a:r>
            <a:r>
              <a:rPr lang="en-US" dirty="0"/>
              <a:t>Shifted </a:t>
            </a:r>
            <a:r>
              <a:rPr lang="en-US" dirty="0" err="1"/>
              <a:t>Hessenberg</a:t>
            </a:r>
            <a:r>
              <a:rPr lang="en-US" dirty="0"/>
              <a:t> </a:t>
            </a:r>
            <a:r>
              <a:rPr lang="en-US" dirty="0" err="1"/>
              <a:t>QR</a:t>
            </a:r>
            <a:r>
              <a:rPr lang="en-US" dirty="0"/>
              <a:t> Iteration</a:t>
            </a:r>
          </a:p>
        </p:txBody>
      </p:sp>
      <p:sp>
        <p:nvSpPr>
          <p:cNvPr id="3" name="Content Placeholder 2"/>
          <p:cNvSpPr>
            <a:spLocks noGrp="1"/>
          </p:cNvSpPr>
          <p:nvPr>
            <p:ph idx="1"/>
          </p:nvPr>
        </p:nvSpPr>
        <p:spPr/>
        <p:txBody>
          <a:bodyPr>
            <a:normAutofit fontScale="92500"/>
          </a:bodyPr>
          <a:lstStyle/>
          <a:p>
            <a:r>
              <a:rPr lang="en-US" dirty="0" smtClean="0"/>
              <a:t>The </a:t>
            </a:r>
            <a:r>
              <a:rPr lang="en-US" dirty="0"/>
              <a:t>rate at which the </a:t>
            </a:r>
            <a:r>
              <a:rPr lang="en-US" dirty="0" err="1"/>
              <a:t>subdiagonal</a:t>
            </a:r>
            <a:r>
              <a:rPr lang="en-US" dirty="0"/>
              <a:t> entries of the Hessenberg matrix converge to zero depends on the </a:t>
            </a:r>
            <a:r>
              <a:rPr lang="en-US" dirty="0" smtClean="0"/>
              <a:t>ratio      , where λ</a:t>
            </a:r>
            <a:r>
              <a:rPr lang="en-US" baseline="-25000" dirty="0" smtClean="0"/>
              <a:t>1</a:t>
            </a:r>
            <a:r>
              <a:rPr lang="en-US" dirty="0" smtClean="0">
                <a:sym typeface="Symbol" panose="05050102010706020507" pitchFamily="18" charset="2"/>
              </a:rPr>
              <a:t>, λ</a:t>
            </a:r>
            <a:r>
              <a:rPr lang="en-US" baseline="-25000" dirty="0" smtClean="0">
                <a:sym typeface="Symbol" panose="05050102010706020507" pitchFamily="18" charset="2"/>
              </a:rPr>
              <a:t>2</a:t>
            </a:r>
            <a:r>
              <a:rPr lang="en-US" dirty="0" smtClean="0">
                <a:sym typeface="Symbol" panose="05050102010706020507" pitchFamily="18" charset="2"/>
              </a:rPr>
              <a:t> , </a:t>
            </a:r>
            <a:r>
              <a:rPr lang="en-US" i="1" dirty="0" smtClean="0">
                <a:sym typeface="Symbol" panose="05050102010706020507" pitchFamily="18" charset="2"/>
              </a:rPr>
              <a:t>λ</a:t>
            </a:r>
            <a:r>
              <a:rPr lang="en-US" i="1" baseline="-25000" dirty="0" smtClean="0">
                <a:sym typeface="Symbol" panose="05050102010706020507" pitchFamily="18" charset="2"/>
              </a:rPr>
              <a:t>1</a:t>
            </a:r>
            <a:r>
              <a:rPr lang="en-US" i="1" dirty="0" smtClean="0">
                <a:sym typeface="Symbol" panose="05050102010706020507" pitchFamily="18" charset="2"/>
              </a:rPr>
              <a:t> &lt; λ</a:t>
            </a:r>
            <a:r>
              <a:rPr lang="en-US" i="1" baseline="-25000" dirty="0" smtClean="0">
                <a:sym typeface="Symbol" panose="05050102010706020507" pitchFamily="18" charset="2"/>
              </a:rPr>
              <a:t>2 </a:t>
            </a:r>
            <a:r>
              <a:rPr lang="en-US" dirty="0" smtClean="0"/>
              <a:t>are the two smallest eigenvalues in the current </a:t>
            </a:r>
            <a:r>
              <a:rPr lang="en-US" i="1" dirty="0" smtClean="0"/>
              <a:t>k ×</a:t>
            </a:r>
            <a:r>
              <a:rPr lang="en-US" i="1" dirty="0" smtClean="0">
                <a:sym typeface="Symbol" panose="05050102010706020507" pitchFamily="18" charset="2"/>
              </a:rPr>
              <a:t> k</a:t>
            </a:r>
            <a:r>
              <a:rPr lang="en-US" dirty="0" smtClean="0">
                <a:sym typeface="Symbol" panose="05050102010706020507" pitchFamily="18" charset="2"/>
              </a:rPr>
              <a:t> submatrix. If </a:t>
            </a:r>
            <a:r>
              <a:rPr lang="en-US" i="1" dirty="0" smtClean="0">
                <a:sym typeface="Symbol" panose="05050102010706020507" pitchFamily="18" charset="2"/>
              </a:rPr>
              <a:t>λ</a:t>
            </a:r>
            <a:r>
              <a:rPr lang="en-US" i="1" baseline="-25000" dirty="0" smtClean="0">
                <a:sym typeface="Symbol" panose="05050102010706020507" pitchFamily="18" charset="2"/>
              </a:rPr>
              <a:t>1</a:t>
            </a:r>
            <a:r>
              <a:rPr lang="en-US" dirty="0" smtClean="0">
                <a:sym typeface="Symbol" panose="05050102010706020507" pitchFamily="18" charset="2"/>
              </a:rPr>
              <a:t> and </a:t>
            </a:r>
            <a:r>
              <a:rPr lang="en-US" i="1" dirty="0" smtClean="0">
                <a:sym typeface="Symbol" panose="05050102010706020507" pitchFamily="18" charset="2"/>
              </a:rPr>
              <a:t>λ</a:t>
            </a:r>
            <a:r>
              <a:rPr lang="en-US" i="1" baseline="-25000" dirty="0" smtClean="0">
                <a:sym typeface="Symbol" panose="05050102010706020507" pitchFamily="18" charset="2"/>
              </a:rPr>
              <a:t>2</a:t>
            </a:r>
            <a:r>
              <a:rPr lang="en-US" dirty="0" smtClean="0">
                <a:sym typeface="Symbol" panose="05050102010706020507" pitchFamily="18" charset="2"/>
              </a:rPr>
              <a:t> are close, convergence is slow.</a:t>
            </a:r>
          </a:p>
          <a:p>
            <a:r>
              <a:rPr lang="en-US" dirty="0" smtClean="0"/>
              <a:t>Transform </a:t>
            </a:r>
            <a:r>
              <a:rPr lang="en-US" dirty="0"/>
              <a:t>the problem of finding the eigenvalue to finding an eigenvalue of another matrix in which the eigenvalue is more isolated. </a:t>
            </a:r>
          </a:p>
        </p:txBody>
      </p:sp>
      <p:pic>
        <p:nvPicPr>
          <p:cNvPr id="5" name="Picture 4"/>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2286000" y="2590800"/>
            <a:ext cx="510540" cy="477012"/>
          </a:xfrm>
          <a:prstGeom prst="rect">
            <a:avLst/>
          </a:prstGeom>
        </p:spPr>
      </p:pic>
    </p:spTree>
    <p:extLst>
      <p:ext uri="{BB962C8B-B14F-4D97-AF65-F5344CB8AC3E}">
        <p14:creationId xmlns:p14="http://schemas.microsoft.com/office/powerpoint/2010/main" val="3193889893"/>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The Shifted </a:t>
            </a:r>
            <a:r>
              <a:rPr lang="en-US" dirty="0" err="1"/>
              <a:t>Hessenberg</a:t>
            </a:r>
            <a:r>
              <a:rPr lang="en-US" dirty="0"/>
              <a:t> </a:t>
            </a:r>
            <a:r>
              <a:rPr lang="en-US" dirty="0" err="1"/>
              <a:t>QR</a:t>
            </a:r>
            <a:r>
              <a:rPr lang="en-US" dirty="0"/>
              <a:t> Iteration</a:t>
            </a:r>
          </a:p>
        </p:txBody>
      </p:sp>
      <p:pic>
        <p:nvPicPr>
          <p:cNvPr id="4" name="Picture 3"/>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tretch>
            <a:fillRect/>
          </a:stretch>
        </p:blipFill>
        <p:spPr>
          <a:xfrm>
            <a:off x="214884" y="1417638"/>
            <a:ext cx="8714232" cy="1844040"/>
          </a:xfrm>
          <a:prstGeom prst="rect">
            <a:avLst/>
          </a:prstGeom>
        </p:spPr>
      </p:pic>
      <p:sp>
        <p:nvSpPr>
          <p:cNvPr id="14" name="Rectangle 13"/>
          <p:cNvSpPr/>
          <p:nvPr/>
        </p:nvSpPr>
        <p:spPr>
          <a:xfrm>
            <a:off x="152400" y="3581400"/>
            <a:ext cx="5735548" cy="212365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374567" y="3581400"/>
            <a:ext cx="4724400" cy="2123658"/>
          </a:xfrm>
          <a:prstGeom prst="rect">
            <a:avLst/>
          </a:prstGeom>
          <a:noFill/>
        </p:spPr>
        <p:txBody>
          <a:bodyPr wrap="square" rtlCol="0">
            <a:spAutoFit/>
          </a:bodyPr>
          <a:lstStyle/>
          <a:p>
            <a:r>
              <a:rPr lang="en-US" sz="2400" dirty="0" smtClean="0"/>
              <a:t>Shift Strategy</a:t>
            </a:r>
          </a:p>
          <a:p>
            <a:endParaRPr lang="en-US" dirty="0" smtClean="0"/>
          </a:p>
          <a:p>
            <a:pPr marL="342900" indent="-342900">
              <a:buFont typeface="+mj-lt"/>
              <a:buAutoNum type="arabicPeriod"/>
            </a:pPr>
            <a:r>
              <a:rPr lang="en-US" dirty="0" smtClean="0"/>
              <a:t>Let                    , where </a:t>
            </a:r>
            <a:r>
              <a:rPr lang="en-US" i="1" dirty="0" smtClean="0"/>
              <a:t>σ</a:t>
            </a:r>
            <a:r>
              <a:rPr lang="en-US" i="1" baseline="-25000" dirty="0" smtClean="0"/>
              <a:t>1</a:t>
            </a:r>
            <a:r>
              <a:rPr lang="en-US" dirty="0" smtClean="0"/>
              <a:t> is close to </a:t>
            </a:r>
            <a:r>
              <a:rPr lang="en-US" i="1" dirty="0" smtClean="0"/>
              <a:t>λ</a:t>
            </a:r>
            <a:r>
              <a:rPr lang="en-US" i="1" baseline="-25000" dirty="0" smtClean="0"/>
              <a:t>1</a:t>
            </a:r>
            <a:r>
              <a:rPr lang="en-US" dirty="0" smtClean="0"/>
              <a:t>. </a:t>
            </a:r>
          </a:p>
          <a:p>
            <a:pPr marL="342900" indent="-342900">
              <a:buFont typeface="+mj-lt"/>
              <a:buAutoNum type="arabicPeriod"/>
            </a:pPr>
            <a:endParaRPr lang="en-US" dirty="0" smtClean="0"/>
          </a:p>
          <a:p>
            <a:pPr marL="342900" indent="-342900">
              <a:buFont typeface="+mj-lt"/>
              <a:buAutoNum type="arabicPeriod"/>
            </a:pPr>
            <a:r>
              <a:rPr lang="en-US" dirty="0" smtClean="0"/>
              <a:t>Compute the QR decomposition</a:t>
            </a:r>
          </a:p>
          <a:p>
            <a:pPr marL="342900" indent="-342900">
              <a:buFont typeface="+mj-lt"/>
              <a:buAutoNum type="arabicPeriod"/>
            </a:pPr>
            <a:endParaRPr lang="en-US" dirty="0"/>
          </a:p>
          <a:p>
            <a:pPr marL="342900" indent="-342900">
              <a:buFont typeface="+mj-lt"/>
              <a:buAutoNum type="arabicPeriod"/>
            </a:pPr>
            <a:r>
              <a:rPr lang="en-US" dirty="0" smtClean="0"/>
              <a:t>Form  </a:t>
            </a:r>
            <a:endParaRPr lang="en-US" dirty="0"/>
          </a:p>
        </p:txBody>
      </p:sp>
      <p:grpSp>
        <p:nvGrpSpPr>
          <p:cNvPr id="18" name="Group 17"/>
          <p:cNvGrpSpPr/>
          <p:nvPr/>
        </p:nvGrpSpPr>
        <p:grpSpPr>
          <a:xfrm>
            <a:off x="6007293" y="4081557"/>
            <a:ext cx="2828980" cy="1123343"/>
            <a:chOff x="6477000" y="3886200"/>
            <a:chExt cx="2828980" cy="1123343"/>
          </a:xfrm>
        </p:grpSpPr>
        <p:sp>
          <p:nvSpPr>
            <p:cNvPr id="15" name="TextBox 14"/>
            <p:cNvSpPr txBox="1"/>
            <p:nvPr/>
          </p:nvSpPr>
          <p:spPr>
            <a:xfrm>
              <a:off x="6477000" y="3886200"/>
              <a:ext cx="2828980" cy="584775"/>
            </a:xfrm>
            <a:prstGeom prst="rect">
              <a:avLst/>
            </a:prstGeom>
            <a:noFill/>
          </p:spPr>
          <p:txBody>
            <a:bodyPr wrap="none" rtlCol="0">
              <a:spAutoFit/>
            </a:bodyPr>
            <a:lstStyle/>
            <a:p>
              <a:r>
                <a:rPr lang="en-US" sz="1400" dirty="0" smtClean="0"/>
                <a:t>Rate </a:t>
              </a:r>
              <a:r>
                <a:rPr lang="en-US" sz="1400" dirty="0"/>
                <a:t>of convergence to the </a:t>
              </a:r>
              <a:r>
                <a:rPr lang="en-US" sz="1400" dirty="0" smtClean="0"/>
                <a:t>smallest</a:t>
              </a:r>
            </a:p>
            <a:p>
              <a:r>
                <a:rPr lang="en-US" sz="1400" dirty="0" smtClean="0"/>
                <a:t>eigenvalue </a:t>
              </a:r>
              <a:r>
                <a:rPr lang="en-US" sz="1400" dirty="0"/>
                <a:t>of</a:t>
              </a:r>
              <a:r>
                <a:rPr lang="en-US" dirty="0"/>
                <a:t> </a:t>
              </a:r>
              <a:r>
                <a:rPr lang="en-US" i="1" dirty="0" err="1" smtClean="0"/>
                <a:t>H</a:t>
              </a:r>
              <a:r>
                <a:rPr lang="en-US" i="1" baseline="-25000" dirty="0" err="1" smtClean="0"/>
                <a:t>k</a:t>
              </a:r>
              <a:r>
                <a:rPr lang="en-US" i="1" dirty="0" smtClean="0"/>
                <a:t> </a:t>
              </a:r>
              <a:r>
                <a:rPr lang="en-US" i="1" dirty="0"/>
                <a:t>- </a:t>
              </a:r>
              <a:r>
                <a:rPr lang="en-US" i="1" dirty="0" err="1" smtClean="0"/>
                <a:t>σ</a:t>
              </a:r>
              <a:r>
                <a:rPr lang="en-US" i="1" baseline="-25000" dirty="0" err="1" smtClean="0"/>
                <a:t>1</a:t>
              </a:r>
              <a:r>
                <a:rPr lang="en-US" i="1" dirty="0" err="1" smtClean="0"/>
                <a:t>I</a:t>
              </a:r>
              <a:r>
                <a:rPr lang="en-US" dirty="0" smtClean="0"/>
                <a:t> </a:t>
              </a:r>
              <a:r>
                <a:rPr lang="en-US" sz="1400" dirty="0" smtClean="0"/>
                <a:t>depends </a:t>
              </a:r>
              <a:r>
                <a:rPr lang="en-US" sz="1400" dirty="0"/>
                <a:t>on</a:t>
              </a:r>
              <a:r>
                <a:rPr lang="en-US" dirty="0"/>
                <a:t> </a:t>
              </a:r>
            </a:p>
          </p:txBody>
        </p:sp>
        <p:pic>
          <p:nvPicPr>
            <p:cNvPr id="17" name="Picture 16"/>
            <p:cNvPicPr>
              <a:picLocks noChangeAspect="1"/>
            </p:cNvPicPr>
            <p:nvPr>
              <p:custDataLst>
                <p:tags r:id="rId3"/>
              </p:custDataLst>
            </p:nvPr>
          </p:nvPicPr>
          <p:blipFill>
            <a:blip r:embed="rId6" cstate="print">
              <a:extLst>
                <a:ext uri="{28A0092B-C50C-407E-A947-70E740481C1C}">
                  <a14:useLocalDpi xmlns:a14="http://schemas.microsoft.com/office/drawing/2010/main" val="0"/>
                </a:ext>
              </a:extLst>
            </a:blip>
            <a:stretch>
              <a:fillRect/>
            </a:stretch>
          </p:blipFill>
          <p:spPr>
            <a:xfrm>
              <a:off x="6629400" y="4532531"/>
              <a:ext cx="950976" cy="477012"/>
            </a:xfrm>
            <a:prstGeom prst="rect">
              <a:avLst/>
            </a:prstGeom>
          </p:spPr>
        </p:pic>
      </p:grpSp>
      <p:sp>
        <p:nvSpPr>
          <p:cNvPr id="22" name="TextBox 21"/>
          <p:cNvSpPr txBox="1"/>
          <p:nvPr/>
        </p:nvSpPr>
        <p:spPr>
          <a:xfrm>
            <a:off x="152400" y="5943600"/>
            <a:ext cx="5301451" cy="646331"/>
          </a:xfrm>
          <a:prstGeom prst="rect">
            <a:avLst/>
          </a:prstGeom>
          <a:noFill/>
        </p:spPr>
        <p:txBody>
          <a:bodyPr wrap="none" rtlCol="0">
            <a:spAutoFit/>
          </a:bodyPr>
          <a:lstStyle/>
          <a:p>
            <a:r>
              <a:rPr lang="en-US" dirty="0" smtClean="0"/>
              <a:t>For a nonsymmetric matrix, the Rayleigh quotient shift        </a:t>
            </a:r>
          </a:p>
          <a:p>
            <a:r>
              <a:rPr lang="en-US" dirty="0" smtClean="0"/>
              <a:t>is often used.</a:t>
            </a:r>
            <a:endParaRPr lang="en-US" dirty="0"/>
          </a:p>
        </p:txBody>
      </p:sp>
      <p:graphicFrame>
        <p:nvGraphicFramePr>
          <p:cNvPr id="3" name="Object 2"/>
          <p:cNvGraphicFramePr>
            <a:graphicFrameLocks noChangeAspect="1"/>
          </p:cNvGraphicFramePr>
          <p:nvPr>
            <p:extLst>
              <p:ext uri="{D42A27DB-BD31-4B8C-83A1-F6EECF244321}">
                <p14:modId xmlns:p14="http://schemas.microsoft.com/office/powerpoint/2010/main" val="3337674691"/>
              </p:ext>
            </p:extLst>
          </p:nvPr>
        </p:nvGraphicFramePr>
        <p:xfrm>
          <a:off x="1200244" y="4305108"/>
          <a:ext cx="927100" cy="241300"/>
        </p:xfrm>
        <a:graphic>
          <a:graphicData uri="http://schemas.openxmlformats.org/presentationml/2006/ole">
            <mc:AlternateContent xmlns:mc="http://schemas.openxmlformats.org/markup-compatibility/2006">
              <mc:Choice xmlns:v="urn:schemas-microsoft-com:vml" Requires="v">
                <p:oleObj spid="_x0000_s585860" name="Equation" r:id="rId7" imgW="927100" imgH="241300" progId="Equation.DSMT4">
                  <p:embed/>
                </p:oleObj>
              </mc:Choice>
              <mc:Fallback>
                <p:oleObj name="Equation" r:id="rId7" imgW="927100" imgH="241300" progId="Equation.DSMT4">
                  <p:embed/>
                  <p:pic>
                    <p:nvPicPr>
                      <p:cNvPr id="0" name=""/>
                      <p:cNvPicPr/>
                      <p:nvPr/>
                    </p:nvPicPr>
                    <p:blipFill>
                      <a:blip r:embed="rId8"/>
                      <a:stretch>
                        <a:fillRect/>
                      </a:stretch>
                    </p:blipFill>
                    <p:spPr>
                      <a:xfrm>
                        <a:off x="1200244" y="4305108"/>
                        <a:ext cx="927100" cy="241300"/>
                      </a:xfrm>
                      <a:prstGeom prst="rect">
                        <a:avLst/>
                      </a:prstGeom>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3447711735"/>
              </p:ext>
            </p:extLst>
          </p:nvPr>
        </p:nvGraphicFramePr>
        <p:xfrm>
          <a:off x="3886200" y="4867323"/>
          <a:ext cx="1333500" cy="254000"/>
        </p:xfrm>
        <a:graphic>
          <a:graphicData uri="http://schemas.openxmlformats.org/presentationml/2006/ole">
            <mc:AlternateContent xmlns:mc="http://schemas.openxmlformats.org/markup-compatibility/2006">
              <mc:Choice xmlns:v="urn:schemas-microsoft-com:vml" Requires="v">
                <p:oleObj spid="_x0000_s585861" name="Equation" r:id="rId9" imgW="1066800" imgH="203200" progId="Equation.DSMT4">
                  <p:embed/>
                </p:oleObj>
              </mc:Choice>
              <mc:Fallback>
                <p:oleObj name="Equation" r:id="rId9" imgW="1066800" imgH="203200" progId="Equation.DSMT4">
                  <p:embed/>
                  <p:pic>
                    <p:nvPicPr>
                      <p:cNvPr id="0" name=""/>
                      <p:cNvPicPr/>
                      <p:nvPr/>
                    </p:nvPicPr>
                    <p:blipFill>
                      <a:blip r:embed="rId10"/>
                      <a:stretch>
                        <a:fillRect/>
                      </a:stretch>
                    </p:blipFill>
                    <p:spPr>
                      <a:xfrm>
                        <a:off x="3886200" y="4867323"/>
                        <a:ext cx="1333500" cy="254000"/>
                      </a:xfrm>
                      <a:prstGeom prst="rect">
                        <a:avLst/>
                      </a:prstGeom>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275571331"/>
              </p:ext>
            </p:extLst>
          </p:nvPr>
        </p:nvGraphicFramePr>
        <p:xfrm>
          <a:off x="1371600" y="5410200"/>
          <a:ext cx="1428750" cy="254000"/>
        </p:xfrm>
        <a:graphic>
          <a:graphicData uri="http://schemas.openxmlformats.org/presentationml/2006/ole">
            <mc:AlternateContent xmlns:mc="http://schemas.openxmlformats.org/markup-compatibility/2006">
              <mc:Choice xmlns:v="urn:schemas-microsoft-com:vml" Requires="v">
                <p:oleObj spid="_x0000_s585862" name="Equation" r:id="rId11" imgW="1143000" imgH="203200" progId="Equation.DSMT4">
                  <p:embed/>
                </p:oleObj>
              </mc:Choice>
              <mc:Fallback>
                <p:oleObj name="Equation" r:id="rId11" imgW="1143000" imgH="203200" progId="Equation.DSMT4">
                  <p:embed/>
                  <p:pic>
                    <p:nvPicPr>
                      <p:cNvPr id="0" name=""/>
                      <p:cNvPicPr/>
                      <p:nvPr/>
                    </p:nvPicPr>
                    <p:blipFill>
                      <a:blip r:embed="rId12"/>
                      <a:stretch>
                        <a:fillRect/>
                      </a:stretch>
                    </p:blipFill>
                    <p:spPr>
                      <a:xfrm>
                        <a:off x="1371600" y="5410200"/>
                        <a:ext cx="1428750" cy="254000"/>
                      </a:xfrm>
                      <a:prstGeom prst="rect">
                        <a:avLst/>
                      </a:prstGeom>
                    </p:spPr>
                  </p:pic>
                </p:oleObj>
              </mc:Fallback>
            </mc:AlternateContent>
          </a:graphicData>
        </a:graphic>
      </p:graphicFrame>
      <p:graphicFrame>
        <p:nvGraphicFramePr>
          <p:cNvPr id="11" name="Object 10"/>
          <p:cNvGraphicFramePr>
            <a:graphicFrameLocks noChangeAspect="1"/>
          </p:cNvGraphicFramePr>
          <p:nvPr>
            <p:extLst>
              <p:ext uri="{D42A27DB-BD31-4B8C-83A1-F6EECF244321}">
                <p14:modId xmlns:p14="http://schemas.microsoft.com/office/powerpoint/2010/main" val="1875878415"/>
              </p:ext>
            </p:extLst>
          </p:nvPr>
        </p:nvGraphicFramePr>
        <p:xfrm>
          <a:off x="5372288" y="6019800"/>
          <a:ext cx="876300" cy="241300"/>
        </p:xfrm>
        <a:graphic>
          <a:graphicData uri="http://schemas.openxmlformats.org/presentationml/2006/ole">
            <mc:AlternateContent xmlns:mc="http://schemas.openxmlformats.org/markup-compatibility/2006">
              <mc:Choice xmlns:v="urn:schemas-microsoft-com:vml" Requires="v">
                <p:oleObj spid="_x0000_s585863" name="Equation" r:id="rId13" imgW="876300" imgH="241300" progId="Equation.DSMT4">
                  <p:embed/>
                </p:oleObj>
              </mc:Choice>
              <mc:Fallback>
                <p:oleObj name="Equation" r:id="rId13" imgW="876300" imgH="241300" progId="Equation.DSMT4">
                  <p:embed/>
                  <p:pic>
                    <p:nvPicPr>
                      <p:cNvPr id="0" name=""/>
                      <p:cNvPicPr/>
                      <p:nvPr/>
                    </p:nvPicPr>
                    <p:blipFill>
                      <a:blip r:embed="rId14"/>
                      <a:stretch>
                        <a:fillRect/>
                      </a:stretch>
                    </p:blipFill>
                    <p:spPr>
                      <a:xfrm>
                        <a:off x="5372288" y="6019800"/>
                        <a:ext cx="876300" cy="241300"/>
                      </a:xfrm>
                      <a:prstGeom prst="rect">
                        <a:avLst/>
                      </a:prstGeom>
                    </p:spPr>
                  </p:pic>
                </p:oleObj>
              </mc:Fallback>
            </mc:AlternateContent>
          </a:graphicData>
        </a:graphic>
      </p:graphicFrame>
      <p:cxnSp>
        <p:nvCxnSpPr>
          <p:cNvPr id="16" name="Straight Arrow Connector 15"/>
          <p:cNvCxnSpPr/>
          <p:nvPr/>
        </p:nvCxnSpPr>
        <p:spPr>
          <a:xfrm flipH="1" flipV="1">
            <a:off x="6019800" y="6248400"/>
            <a:ext cx="457200" cy="2286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4" name="TextBox 23"/>
          <p:cNvSpPr txBox="1"/>
          <p:nvPr/>
        </p:nvSpPr>
        <p:spPr>
          <a:xfrm>
            <a:off x="6477000" y="6093010"/>
            <a:ext cx="2534827" cy="738664"/>
          </a:xfrm>
          <a:prstGeom prst="rect">
            <a:avLst/>
          </a:prstGeom>
          <a:noFill/>
        </p:spPr>
        <p:txBody>
          <a:bodyPr wrap="none" rtlCol="0">
            <a:spAutoFit/>
          </a:bodyPr>
          <a:lstStyle/>
          <a:p>
            <a:r>
              <a:rPr lang="en-US" sz="1400" dirty="0" smtClean="0"/>
              <a:t>As the number of iterations</a:t>
            </a:r>
          </a:p>
          <a:p>
            <a:r>
              <a:rPr lang="en-US" sz="1400" dirty="0" smtClean="0"/>
              <a:t>increase, </a:t>
            </a:r>
            <a:r>
              <a:rPr lang="en-US" sz="1400" dirty="0" err="1" smtClean="0"/>
              <a:t>H</a:t>
            </a:r>
            <a:r>
              <a:rPr lang="en-US" sz="1400" baseline="-25000" dirty="0" err="1" smtClean="0"/>
              <a:t>k</a:t>
            </a:r>
            <a:r>
              <a:rPr lang="en-US" sz="1400" dirty="0" smtClean="0"/>
              <a:t>(</a:t>
            </a:r>
            <a:r>
              <a:rPr lang="en-US" sz="1400" dirty="0" err="1" smtClean="0"/>
              <a:t>k,k</a:t>
            </a:r>
            <a:r>
              <a:rPr lang="en-US" sz="1400" dirty="0" smtClean="0"/>
              <a:t>) approaches the</a:t>
            </a:r>
          </a:p>
          <a:p>
            <a:r>
              <a:rPr lang="en-US" sz="1400" dirty="0" smtClean="0"/>
              <a:t>eigenvalue. </a:t>
            </a:r>
            <a:endParaRPr lang="en-US" sz="1400" dirty="0"/>
          </a:p>
        </p:txBody>
      </p:sp>
    </p:spTree>
    <p:extLst>
      <p:ext uri="{BB962C8B-B14F-4D97-AF65-F5344CB8AC3E}">
        <p14:creationId xmlns:p14="http://schemas.microsoft.com/office/powerpoint/2010/main" val="2491619240"/>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lstStyle/>
          <a:p>
            <a:r>
              <a:rPr lang="en-US" dirty="0" smtClean="0"/>
              <a:t>Example 9</a:t>
            </a:r>
            <a:endParaRPr lang="en-US" dirty="0"/>
          </a:p>
        </p:txBody>
      </p:sp>
      <p:pic>
        <p:nvPicPr>
          <p:cNvPr id="4" name="Picture 3"/>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304800" y="838200"/>
            <a:ext cx="8715756" cy="5919216"/>
          </a:xfrm>
          <a:prstGeom prst="rect">
            <a:avLst/>
          </a:prstGeom>
        </p:spPr>
      </p:pic>
    </p:spTree>
    <p:extLst>
      <p:ext uri="{BB962C8B-B14F-4D97-AF65-F5344CB8AC3E}">
        <p14:creationId xmlns:p14="http://schemas.microsoft.com/office/powerpoint/2010/main" val="1388902441"/>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143000"/>
          </a:xfrm>
        </p:spPr>
        <p:txBody>
          <a:bodyPr/>
          <a:lstStyle/>
          <a:p>
            <a:r>
              <a:rPr lang="en-US" dirty="0" smtClean="0"/>
              <a:t>Example 10</a:t>
            </a:r>
            <a:endParaRPr lang="en-US" dirty="0"/>
          </a:p>
        </p:txBody>
      </p:sp>
      <p:sp>
        <p:nvSpPr>
          <p:cNvPr id="4" name="TextBox 3"/>
          <p:cNvSpPr txBox="1"/>
          <p:nvPr/>
        </p:nvSpPr>
        <p:spPr>
          <a:xfrm>
            <a:off x="304800" y="685800"/>
            <a:ext cx="7086600" cy="6340197"/>
          </a:xfrm>
          <a:prstGeom prst="rect">
            <a:avLst/>
          </a:prstGeom>
          <a:noFill/>
        </p:spPr>
        <p:txBody>
          <a:bodyPr wrap="square" rtlCol="0">
            <a:spAutoFit/>
          </a:bodyPr>
          <a:lstStyle/>
          <a:p>
            <a:r>
              <a:rPr lang="en-US" sz="1400" dirty="0">
                <a:latin typeface="Courier New" panose="02070309020205020404" pitchFamily="49" charset="0"/>
                <a:cs typeface="Courier New" panose="02070309020205020404" pitchFamily="49" charset="0"/>
              </a:rPr>
              <a:t>A </a:t>
            </a:r>
            <a:r>
              <a:rPr lang="en-US" sz="1400" dirty="0" smtClean="0">
                <a:latin typeface="Courier New" panose="02070309020205020404" pitchFamily="49" charset="0"/>
                <a:cs typeface="Courier New" panose="02070309020205020404" pitchFamily="49" charset="0"/>
              </a:rPr>
              <a:t>=</a:t>
            </a:r>
            <a:endParaRPr lang="en-US" sz="1400" dirty="0">
              <a:latin typeface="Courier New" panose="02070309020205020404" pitchFamily="49" charset="0"/>
              <a:cs typeface="Courier New" panose="02070309020205020404" pitchFamily="49" charset="0"/>
            </a:endParaRPr>
          </a:p>
          <a:p>
            <a:r>
              <a:rPr lang="en-US" sz="1400" dirty="0">
                <a:latin typeface="Courier New" panose="02070309020205020404" pitchFamily="49" charset="0"/>
                <a:cs typeface="Courier New" panose="02070309020205020404" pitchFamily="49" charset="0"/>
              </a:rPr>
              <a:t>   -8.0968   -3.8052  -33.9255    0.6067  -35.6649</a:t>
            </a:r>
          </a:p>
          <a:p>
            <a:r>
              <a:rPr lang="en-US" sz="1400" dirty="0">
                <a:latin typeface="Courier New" panose="02070309020205020404" pitchFamily="49" charset="0"/>
                <a:cs typeface="Courier New" panose="02070309020205020404" pitchFamily="49" charset="0"/>
              </a:rPr>
              <a:t>   63.9675   27.4838    2.1950   25.0190    2.7456</a:t>
            </a:r>
          </a:p>
          <a:p>
            <a:r>
              <a:rPr lang="en-US" sz="1400" dirty="0">
                <a:latin typeface="Courier New" panose="02070309020205020404" pitchFamily="49" charset="0"/>
                <a:cs typeface="Courier New" panose="02070309020205020404" pitchFamily="49" charset="0"/>
              </a:rPr>
              <a:t>  -17.5150  -24.5449   -7.8090  -29.5136   -2.7604</a:t>
            </a:r>
          </a:p>
          <a:p>
            <a:r>
              <a:rPr lang="en-US" sz="1400" dirty="0">
                <a:latin typeface="Courier New" panose="02070309020205020404" pitchFamily="49" charset="0"/>
                <a:cs typeface="Courier New" panose="02070309020205020404" pitchFamily="49" charset="0"/>
              </a:rPr>
              <a:t>   -5.7240    3.9513   21.9983    6.3246   19.9437</a:t>
            </a:r>
          </a:p>
          <a:p>
            <a:r>
              <a:rPr lang="en-US" sz="1400" dirty="0">
                <a:latin typeface="Courier New" panose="02070309020205020404" pitchFamily="49" charset="0"/>
                <a:cs typeface="Courier New" panose="02070309020205020404" pitchFamily="49" charset="0"/>
              </a:rPr>
              <a:t>  -20.1560   12.3515   10.9748    5.4976   10.0474</a:t>
            </a:r>
          </a:p>
          <a:p>
            <a:endParaRPr lang="en-US" sz="1400" dirty="0">
              <a:latin typeface="Courier New" panose="02070309020205020404" pitchFamily="49" charset="0"/>
              <a:cs typeface="Courier New" panose="02070309020205020404" pitchFamily="49" charset="0"/>
            </a:endParaRPr>
          </a:p>
          <a:p>
            <a:r>
              <a:rPr lang="en-US" sz="1400" dirty="0">
                <a:latin typeface="Courier New" panose="02070309020205020404" pitchFamily="49" charset="0"/>
                <a:cs typeface="Courier New" panose="02070309020205020404" pitchFamily="49" charset="0"/>
              </a:rPr>
              <a:t>&gt;&gt; </a:t>
            </a:r>
            <a:r>
              <a:rPr lang="en-US" sz="1400" dirty="0" err="1">
                <a:latin typeface="Courier New" panose="02070309020205020404" pitchFamily="49" charset="0"/>
                <a:cs typeface="Courier New" panose="02070309020205020404" pitchFamily="49" charset="0"/>
              </a:rPr>
              <a:t>E1</a:t>
            </a:r>
            <a:r>
              <a:rPr lang="en-US" sz="1400" dirty="0">
                <a:latin typeface="Courier New" panose="02070309020205020404" pitchFamily="49" charset="0"/>
                <a:cs typeface="Courier New" panose="02070309020205020404" pitchFamily="49" charset="0"/>
              </a:rPr>
              <a:t> = </a:t>
            </a:r>
            <a:r>
              <a:rPr lang="en-US" sz="1400" dirty="0" err="1">
                <a:latin typeface="Courier New" panose="02070309020205020404" pitchFamily="49" charset="0"/>
                <a:cs typeface="Courier New" panose="02070309020205020404" pitchFamily="49" charset="0"/>
              </a:rPr>
              <a:t>eigqr</a:t>
            </a:r>
            <a:r>
              <a:rPr lang="en-US" sz="1400" dirty="0">
                <a:latin typeface="Courier New" panose="02070309020205020404" pitchFamily="49" charset="0"/>
                <a:cs typeface="Courier New" panose="02070309020205020404" pitchFamily="49" charset="0"/>
              </a:rPr>
              <a:t>(</a:t>
            </a:r>
            <a:r>
              <a:rPr lang="en-US" sz="1400" dirty="0" err="1">
                <a:latin typeface="Courier New" panose="02070309020205020404" pitchFamily="49" charset="0"/>
                <a:cs typeface="Courier New" panose="02070309020205020404" pitchFamily="49" charset="0"/>
              </a:rPr>
              <a:t>A,1.0e</a:t>
            </a:r>
            <a:r>
              <a:rPr lang="en-US" sz="1400" dirty="0">
                <a:latin typeface="Courier New" panose="02070309020205020404" pitchFamily="49" charset="0"/>
                <a:cs typeface="Courier New" panose="02070309020205020404" pitchFamily="49" charset="0"/>
              </a:rPr>
              <a:t>-14,100);</a:t>
            </a:r>
          </a:p>
          <a:p>
            <a:r>
              <a:rPr lang="en-US" sz="1400" dirty="0">
                <a:latin typeface="Courier New" panose="02070309020205020404" pitchFamily="49" charset="0"/>
                <a:cs typeface="Courier New" panose="02070309020205020404" pitchFamily="49" charset="0"/>
              </a:rPr>
              <a:t>There are eigenvalues that did not converge</a:t>
            </a:r>
            <a:r>
              <a:rPr lang="en-US" sz="1400" dirty="0" smtClean="0">
                <a:latin typeface="Courier New" panose="02070309020205020404" pitchFamily="49" charset="0"/>
                <a:cs typeface="Courier New" panose="02070309020205020404" pitchFamily="49" charset="0"/>
              </a:rPr>
              <a:t>. Consider </a:t>
            </a:r>
            <a:r>
              <a:rPr lang="en-US" sz="1400" dirty="0">
                <a:latin typeface="Courier New" panose="02070309020205020404" pitchFamily="49" charset="0"/>
                <a:cs typeface="Courier New" panose="02070309020205020404" pitchFamily="49" charset="0"/>
              </a:rPr>
              <a:t>using another method.</a:t>
            </a:r>
          </a:p>
          <a:p>
            <a:r>
              <a:rPr lang="en-US" sz="1400" dirty="0">
                <a:latin typeface="Courier New" panose="02070309020205020404" pitchFamily="49" charset="0"/>
                <a:cs typeface="Courier New" panose="02070309020205020404" pitchFamily="49" charset="0"/>
              </a:rPr>
              <a:t>&gt;&gt; </a:t>
            </a:r>
            <a:r>
              <a:rPr lang="en-US" sz="1400" dirty="0" err="1">
                <a:latin typeface="Courier New" panose="02070309020205020404" pitchFamily="49" charset="0"/>
                <a:cs typeface="Courier New" panose="02070309020205020404" pitchFamily="49" charset="0"/>
              </a:rPr>
              <a:t>E1</a:t>
            </a:r>
            <a:endParaRPr lang="en-US" sz="1400" dirty="0">
              <a:latin typeface="Courier New" panose="02070309020205020404" pitchFamily="49" charset="0"/>
              <a:cs typeface="Courier New" panose="02070309020205020404" pitchFamily="49" charset="0"/>
            </a:endParaRPr>
          </a:p>
          <a:p>
            <a:endParaRPr lang="en-US" sz="1400" dirty="0">
              <a:latin typeface="Courier New" panose="02070309020205020404" pitchFamily="49" charset="0"/>
              <a:cs typeface="Courier New" panose="02070309020205020404" pitchFamily="49" charset="0"/>
            </a:endParaRPr>
          </a:p>
          <a:p>
            <a:r>
              <a:rPr lang="en-US" sz="1400" dirty="0" err="1">
                <a:latin typeface="Courier New" panose="02070309020205020404" pitchFamily="49" charset="0"/>
                <a:cs typeface="Courier New" panose="02070309020205020404" pitchFamily="49" charset="0"/>
              </a:rPr>
              <a:t>E1</a:t>
            </a:r>
            <a:r>
              <a:rPr lang="en-US" sz="1400" dirty="0">
                <a:latin typeface="Courier New" panose="02070309020205020404" pitchFamily="49" charset="0"/>
                <a:cs typeface="Courier New" panose="02070309020205020404" pitchFamily="49" charset="0"/>
              </a:rPr>
              <a:t> </a:t>
            </a:r>
            <a:r>
              <a:rPr lang="en-US" sz="1400" dirty="0" smtClean="0">
                <a:latin typeface="Courier New" panose="02070309020205020404" pitchFamily="49" charset="0"/>
                <a:cs typeface="Courier New" panose="02070309020205020404" pitchFamily="49" charset="0"/>
              </a:rPr>
              <a:t>=</a:t>
            </a:r>
            <a:endParaRPr lang="en-US" sz="1400" dirty="0">
              <a:latin typeface="Courier New" panose="02070309020205020404" pitchFamily="49" charset="0"/>
              <a:cs typeface="Courier New" panose="02070309020205020404" pitchFamily="49" charset="0"/>
            </a:endParaRPr>
          </a:p>
          <a:p>
            <a:r>
              <a:rPr lang="en-US" sz="1400" dirty="0">
                <a:latin typeface="Courier New" panose="02070309020205020404" pitchFamily="49" charset="0"/>
                <a:cs typeface="Courier New" panose="02070309020205020404" pitchFamily="49" charset="0"/>
              </a:rPr>
              <a:t>   37.0000</a:t>
            </a:r>
          </a:p>
          <a:p>
            <a:r>
              <a:rPr lang="en-US" sz="1400" dirty="0">
                <a:latin typeface="Courier New" panose="02070309020205020404" pitchFamily="49" charset="0"/>
                <a:cs typeface="Courier New" panose="02070309020205020404" pitchFamily="49" charset="0"/>
              </a:rPr>
              <a:t>  -26.0000</a:t>
            </a:r>
          </a:p>
          <a:p>
            <a:r>
              <a:rPr lang="en-US" sz="1400" dirty="0">
                <a:latin typeface="Courier New" panose="02070309020205020404" pitchFamily="49" charset="0"/>
                <a:cs typeface="Courier New" panose="02070309020205020404" pitchFamily="49" charset="0"/>
              </a:rPr>
              <a:t>    8.0470</a:t>
            </a:r>
          </a:p>
          <a:p>
            <a:r>
              <a:rPr lang="en-US" sz="1400" dirty="0">
                <a:latin typeface="Courier New" panose="02070309020205020404" pitchFamily="49" charset="0"/>
                <a:cs typeface="Courier New" panose="02070309020205020404" pitchFamily="49" charset="0"/>
              </a:rPr>
              <a:t>    7.9030</a:t>
            </a:r>
          </a:p>
          <a:p>
            <a:r>
              <a:rPr lang="en-US" sz="1400" dirty="0">
                <a:latin typeface="Courier New" panose="02070309020205020404" pitchFamily="49" charset="0"/>
                <a:cs typeface="Courier New" panose="02070309020205020404" pitchFamily="49" charset="0"/>
              </a:rPr>
              <a:t>    1.0000</a:t>
            </a:r>
          </a:p>
          <a:p>
            <a:endParaRPr lang="en-US" sz="1400" dirty="0">
              <a:latin typeface="Courier New" panose="02070309020205020404" pitchFamily="49" charset="0"/>
              <a:cs typeface="Courier New" panose="02070309020205020404" pitchFamily="49" charset="0"/>
            </a:endParaRPr>
          </a:p>
          <a:p>
            <a:r>
              <a:rPr lang="en-US" sz="1400" dirty="0">
                <a:latin typeface="Courier New" panose="02070309020205020404" pitchFamily="49" charset="0"/>
                <a:cs typeface="Courier New" panose="02070309020205020404" pitchFamily="49" charset="0"/>
              </a:rPr>
              <a:t>&gt;&gt; E = </a:t>
            </a:r>
            <a:r>
              <a:rPr lang="en-US" sz="1400" dirty="0" err="1">
                <a:latin typeface="Courier New" panose="02070309020205020404" pitchFamily="49" charset="0"/>
                <a:cs typeface="Courier New" panose="02070309020205020404" pitchFamily="49" charset="0"/>
              </a:rPr>
              <a:t>eigqrshift</a:t>
            </a:r>
            <a:r>
              <a:rPr lang="en-US" sz="1400" dirty="0">
                <a:latin typeface="Courier New" panose="02070309020205020404" pitchFamily="49" charset="0"/>
                <a:cs typeface="Courier New" panose="02070309020205020404" pitchFamily="49" charset="0"/>
              </a:rPr>
              <a:t>(</a:t>
            </a:r>
            <a:r>
              <a:rPr lang="en-US" sz="1400" dirty="0" err="1">
                <a:latin typeface="Courier New" panose="02070309020205020404" pitchFamily="49" charset="0"/>
                <a:cs typeface="Courier New" panose="02070309020205020404" pitchFamily="49" charset="0"/>
              </a:rPr>
              <a:t>A,1.0e</a:t>
            </a:r>
            <a:r>
              <a:rPr lang="en-US" sz="1400" dirty="0">
                <a:latin typeface="Courier New" panose="02070309020205020404" pitchFamily="49" charset="0"/>
                <a:cs typeface="Courier New" panose="02070309020205020404" pitchFamily="49" charset="0"/>
              </a:rPr>
              <a:t>-14,50);</a:t>
            </a:r>
          </a:p>
          <a:p>
            <a:r>
              <a:rPr lang="en-US" sz="1400" dirty="0">
                <a:latin typeface="Courier New" panose="02070309020205020404" pitchFamily="49" charset="0"/>
                <a:cs typeface="Courier New" panose="02070309020205020404" pitchFamily="49" charset="0"/>
              </a:rPr>
              <a:t>&gt;&gt; </a:t>
            </a:r>
            <a:r>
              <a:rPr lang="en-US" sz="1400" dirty="0" smtClean="0">
                <a:latin typeface="Courier New" panose="02070309020205020404" pitchFamily="49" charset="0"/>
                <a:cs typeface="Courier New" panose="02070309020205020404" pitchFamily="49" charset="0"/>
              </a:rPr>
              <a:t>E</a:t>
            </a:r>
            <a:endParaRPr lang="en-US" sz="1400" dirty="0">
              <a:latin typeface="Courier New" panose="02070309020205020404" pitchFamily="49" charset="0"/>
              <a:cs typeface="Courier New" panose="02070309020205020404" pitchFamily="49" charset="0"/>
            </a:endParaRPr>
          </a:p>
          <a:p>
            <a:r>
              <a:rPr lang="en-US" sz="1400" dirty="0">
                <a:latin typeface="Courier New" panose="02070309020205020404" pitchFamily="49" charset="0"/>
                <a:cs typeface="Courier New" panose="02070309020205020404" pitchFamily="49" charset="0"/>
              </a:rPr>
              <a:t>E =</a:t>
            </a:r>
          </a:p>
          <a:p>
            <a:endParaRPr lang="en-US" sz="1400" dirty="0">
              <a:latin typeface="Courier New" panose="02070309020205020404" pitchFamily="49" charset="0"/>
              <a:cs typeface="Courier New" panose="02070309020205020404" pitchFamily="49" charset="0"/>
            </a:endParaRPr>
          </a:p>
          <a:p>
            <a:r>
              <a:rPr lang="en-US" sz="1400" dirty="0">
                <a:latin typeface="Courier New" panose="02070309020205020404" pitchFamily="49" charset="0"/>
                <a:cs typeface="Courier New" panose="02070309020205020404" pitchFamily="49" charset="0"/>
              </a:rPr>
              <a:t>  -26.0000</a:t>
            </a:r>
          </a:p>
          <a:p>
            <a:r>
              <a:rPr lang="en-US" sz="1400" dirty="0">
                <a:latin typeface="Courier New" panose="02070309020205020404" pitchFamily="49" charset="0"/>
                <a:cs typeface="Courier New" panose="02070309020205020404" pitchFamily="49" charset="0"/>
              </a:rPr>
              <a:t>   37.0000</a:t>
            </a:r>
          </a:p>
          <a:p>
            <a:r>
              <a:rPr lang="en-US" sz="1400" dirty="0">
                <a:latin typeface="Courier New" panose="02070309020205020404" pitchFamily="49" charset="0"/>
                <a:cs typeface="Courier New" panose="02070309020205020404" pitchFamily="49" charset="0"/>
              </a:rPr>
              <a:t>    1.0000</a:t>
            </a:r>
          </a:p>
          <a:p>
            <a:r>
              <a:rPr lang="en-US" sz="1400" dirty="0">
                <a:latin typeface="Courier New" panose="02070309020205020404" pitchFamily="49" charset="0"/>
                <a:cs typeface="Courier New" panose="02070309020205020404" pitchFamily="49" charset="0"/>
              </a:rPr>
              <a:t>    7.9500</a:t>
            </a:r>
          </a:p>
          <a:p>
            <a:r>
              <a:rPr lang="en-US" sz="1400" dirty="0">
                <a:latin typeface="Courier New" panose="02070309020205020404" pitchFamily="49" charset="0"/>
                <a:cs typeface="Courier New" panose="02070309020205020404" pitchFamily="49" charset="0"/>
              </a:rPr>
              <a:t>    8.0000</a:t>
            </a:r>
          </a:p>
        </p:txBody>
      </p:sp>
      <p:sp>
        <p:nvSpPr>
          <p:cNvPr id="5" name="TextBox 4"/>
          <p:cNvSpPr txBox="1"/>
          <p:nvPr/>
        </p:nvSpPr>
        <p:spPr>
          <a:xfrm>
            <a:off x="6652481" y="1106269"/>
            <a:ext cx="2474395" cy="646331"/>
          </a:xfrm>
          <a:prstGeom prst="rect">
            <a:avLst/>
          </a:prstGeom>
          <a:noFill/>
        </p:spPr>
        <p:txBody>
          <a:bodyPr wrap="none" rtlCol="0">
            <a:spAutoFit/>
          </a:bodyPr>
          <a:lstStyle/>
          <a:p>
            <a:r>
              <a:rPr lang="en-US" dirty="0" smtClean="0"/>
              <a:t>The eigenvalues of A are</a:t>
            </a:r>
          </a:p>
          <a:p>
            <a:r>
              <a:rPr lang="en-US" dirty="0" smtClean="0"/>
              <a:t>1, 7.95, 8,-26, 37.</a:t>
            </a:r>
            <a:endParaRPr lang="en-US" dirty="0"/>
          </a:p>
        </p:txBody>
      </p:sp>
      <p:cxnSp>
        <p:nvCxnSpPr>
          <p:cNvPr id="7" name="Straight Arrow Connector 6"/>
          <p:cNvCxnSpPr>
            <a:stCxn id="5" idx="1"/>
          </p:cNvCxnSpPr>
          <p:nvPr/>
        </p:nvCxnSpPr>
        <p:spPr>
          <a:xfrm flipH="1" flipV="1">
            <a:off x="5791200" y="1429434"/>
            <a:ext cx="861281"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H="1">
            <a:off x="1600200" y="4114800"/>
            <a:ext cx="11430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2797165" y="3930134"/>
            <a:ext cx="3225178" cy="369332"/>
          </a:xfrm>
          <a:prstGeom prst="rect">
            <a:avLst/>
          </a:prstGeom>
          <a:noFill/>
        </p:spPr>
        <p:txBody>
          <a:bodyPr wrap="none" rtlCol="0">
            <a:spAutoFit/>
          </a:bodyPr>
          <a:lstStyle/>
          <a:p>
            <a:r>
              <a:rPr lang="en-US" dirty="0" smtClean="0"/>
              <a:t>Close eigenvalues cause trouble.</a:t>
            </a:r>
            <a:endParaRPr lang="en-US" dirty="0"/>
          </a:p>
        </p:txBody>
      </p:sp>
      <p:sp>
        <p:nvSpPr>
          <p:cNvPr id="11" name="TextBox 10"/>
          <p:cNvSpPr txBox="1"/>
          <p:nvPr/>
        </p:nvSpPr>
        <p:spPr>
          <a:xfrm>
            <a:off x="2636977" y="6260068"/>
            <a:ext cx="3121688" cy="369332"/>
          </a:xfrm>
          <a:prstGeom prst="rect">
            <a:avLst/>
          </a:prstGeom>
          <a:noFill/>
        </p:spPr>
        <p:txBody>
          <a:bodyPr wrap="none" rtlCol="0">
            <a:spAutoFit/>
          </a:bodyPr>
          <a:lstStyle/>
          <a:p>
            <a:r>
              <a:rPr lang="en-US" dirty="0" smtClean="0"/>
              <a:t>Shifts take care of the problem.</a:t>
            </a:r>
            <a:endParaRPr lang="en-US" dirty="0"/>
          </a:p>
        </p:txBody>
      </p:sp>
      <p:cxnSp>
        <p:nvCxnSpPr>
          <p:cNvPr id="16" name="Straight Arrow Connector 15"/>
          <p:cNvCxnSpPr/>
          <p:nvPr/>
        </p:nvCxnSpPr>
        <p:spPr>
          <a:xfrm flipH="1">
            <a:off x="1710219" y="6477000"/>
            <a:ext cx="8382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22147214"/>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Schur's</a:t>
            </a:r>
            <a:r>
              <a:rPr lang="en-US" dirty="0" smtClean="0"/>
              <a:t> </a:t>
            </a:r>
            <a:r>
              <a:rPr lang="en-US" dirty="0" err="1"/>
              <a:t>Triangularization</a:t>
            </a:r>
            <a:endParaRPr lang="en-US" dirty="0"/>
          </a:p>
        </p:txBody>
      </p:sp>
      <p:sp>
        <p:nvSpPr>
          <p:cNvPr id="3" name="Content Placeholder 2"/>
          <p:cNvSpPr>
            <a:spLocks noGrp="1"/>
          </p:cNvSpPr>
          <p:nvPr>
            <p:ph idx="1"/>
          </p:nvPr>
        </p:nvSpPr>
        <p:spPr/>
        <p:txBody>
          <a:bodyPr/>
          <a:lstStyle/>
          <a:p>
            <a:r>
              <a:rPr lang="en-US" dirty="0" smtClean="0"/>
              <a:t>Schur's triangularization </a:t>
            </a:r>
            <a:r>
              <a:rPr lang="en-US" dirty="0"/>
              <a:t>is very useful theoretically because any square matrix can be factored, including singular </a:t>
            </a:r>
            <a:r>
              <a:rPr lang="en-US" dirty="0" smtClean="0"/>
              <a:t>ones. </a:t>
            </a:r>
            <a:endParaRPr lang="en-US" dirty="0"/>
          </a:p>
        </p:txBody>
      </p:sp>
      <p:pic>
        <p:nvPicPr>
          <p:cNvPr id="4" name="Picture 3"/>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214122" y="3505200"/>
            <a:ext cx="8715756" cy="848868"/>
          </a:xfrm>
          <a:prstGeom prst="rect">
            <a:avLst/>
          </a:prstGeom>
        </p:spPr>
      </p:pic>
    </p:spTree>
    <p:extLst>
      <p:ext uri="{BB962C8B-B14F-4D97-AF65-F5344CB8AC3E}">
        <p14:creationId xmlns:p14="http://schemas.microsoft.com/office/powerpoint/2010/main" val="131899910"/>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1143000"/>
          </a:xfrm>
        </p:spPr>
        <p:txBody>
          <a:bodyPr/>
          <a:lstStyle/>
          <a:p>
            <a:r>
              <a:rPr lang="en-US" dirty="0" err="1"/>
              <a:t>Schur's</a:t>
            </a:r>
            <a:r>
              <a:rPr lang="en-US" dirty="0"/>
              <a:t> </a:t>
            </a:r>
            <a:r>
              <a:rPr lang="en-US" dirty="0" err="1"/>
              <a:t>Triangularization</a:t>
            </a:r>
            <a:endParaRPr lang="en-US" dirty="0"/>
          </a:p>
        </p:txBody>
      </p:sp>
      <p:sp>
        <p:nvSpPr>
          <p:cNvPr id="3" name="Content Placeholder 2"/>
          <p:cNvSpPr>
            <a:spLocks noGrp="1"/>
          </p:cNvSpPr>
          <p:nvPr>
            <p:ph idx="1"/>
          </p:nvPr>
        </p:nvSpPr>
        <p:spPr>
          <a:xfrm>
            <a:off x="457200" y="914400"/>
            <a:ext cx="8229600" cy="5486400"/>
          </a:xfrm>
        </p:spPr>
        <p:txBody>
          <a:bodyPr>
            <a:normAutofit fontScale="92500" lnSpcReduction="20000"/>
          </a:bodyPr>
          <a:lstStyle/>
          <a:p>
            <a:r>
              <a:rPr lang="en-US" dirty="0"/>
              <a:t>If </a:t>
            </a:r>
            <a:r>
              <a:rPr lang="en-US" i="1" dirty="0"/>
              <a:t>A</a:t>
            </a:r>
            <a:r>
              <a:rPr lang="en-US" dirty="0"/>
              <a:t> is real and has complex eigenvalues, it is possible to find a real orthogonal matrix </a:t>
            </a:r>
            <a:r>
              <a:rPr lang="en-US" i="1" dirty="0"/>
              <a:t>P</a:t>
            </a:r>
            <a:r>
              <a:rPr lang="en-US" dirty="0"/>
              <a:t> if T is replaced by a real </a:t>
            </a:r>
            <a:r>
              <a:rPr lang="en-US" i="1" dirty="0"/>
              <a:t>quasi-triangular matrix</a:t>
            </a:r>
            <a:r>
              <a:rPr lang="en-US" dirty="0"/>
              <a:t> and obtain what is termed the </a:t>
            </a:r>
            <a:r>
              <a:rPr lang="en-US" i="1" dirty="0"/>
              <a:t>real </a:t>
            </a:r>
            <a:r>
              <a:rPr lang="en-US" i="1" dirty="0" err="1"/>
              <a:t>Schur</a:t>
            </a:r>
            <a:r>
              <a:rPr lang="en-US" i="1" dirty="0"/>
              <a:t> form</a:t>
            </a:r>
            <a:r>
              <a:rPr lang="en-US" dirty="0"/>
              <a:t>. </a:t>
            </a:r>
            <a:r>
              <a:rPr lang="en-US" i="1" dirty="0"/>
              <a:t>T</a:t>
            </a:r>
            <a:r>
              <a:rPr lang="en-US" dirty="0"/>
              <a:t> is a block upper triangular matrix of the </a:t>
            </a:r>
            <a:r>
              <a:rPr lang="en-US" dirty="0" smtClean="0"/>
              <a:t>form</a:t>
            </a:r>
            <a:br>
              <a:rPr lang="en-US" dirty="0" smtClean="0"/>
            </a:br>
            <a:r>
              <a:rPr lang="en-US" dirty="0" smtClean="0"/>
              <a:t/>
            </a:r>
            <a:br>
              <a:rPr lang="en-US" dirty="0" smtClean="0"/>
            </a:br>
            <a:r>
              <a:rPr lang="en-US" dirty="0" smtClean="0"/>
              <a:t/>
            </a:r>
            <a:br>
              <a:rPr lang="en-US" dirty="0" smtClean="0"/>
            </a:br>
            <a:r>
              <a:rPr lang="en-US" dirty="0" smtClean="0"/>
              <a:t/>
            </a:r>
            <a:br>
              <a:rPr lang="en-US" dirty="0" smtClean="0"/>
            </a:br>
            <a:r>
              <a:rPr lang="en-US" dirty="0" smtClean="0"/>
              <a:t/>
            </a:r>
            <a:br>
              <a:rPr lang="en-US" dirty="0" smtClean="0"/>
            </a:br>
            <a:r>
              <a:rPr lang="en-US" dirty="0" smtClean="0"/>
              <a:t>where </a:t>
            </a:r>
            <a:r>
              <a:rPr lang="en-US" dirty="0"/>
              <a:t>the diagonal blocks are of size 1 × 1 </a:t>
            </a:r>
            <a:r>
              <a:rPr lang="en-US" dirty="0" smtClean="0"/>
              <a:t>or</a:t>
            </a:r>
            <a:br>
              <a:rPr lang="en-US" dirty="0" smtClean="0"/>
            </a:br>
            <a:r>
              <a:rPr lang="en-US" dirty="0" smtClean="0"/>
              <a:t>2 </a:t>
            </a:r>
            <a:r>
              <a:rPr lang="en-US" dirty="0"/>
              <a:t>× 2 . The 1 × 1 blocks contain the real eigenvalues of A , and the eigenvalues of </a:t>
            </a:r>
            <a:r>
              <a:rPr lang="en-US" dirty="0" smtClean="0"/>
              <a:t>the</a:t>
            </a:r>
            <a:br>
              <a:rPr lang="en-US" dirty="0" smtClean="0"/>
            </a:br>
            <a:r>
              <a:rPr lang="en-US" dirty="0" smtClean="0"/>
              <a:t>2 </a:t>
            </a:r>
            <a:r>
              <a:rPr lang="en-US" dirty="0"/>
              <a:t>× 2 diagonal blocks contain complex conjugate eigenvalues or two real eigenvalues. </a:t>
            </a:r>
            <a:r>
              <a:rPr lang="en-US" dirty="0" smtClean="0"/>
              <a:t> </a:t>
            </a:r>
            <a:endParaRPr lang="en-US" dirty="0"/>
          </a:p>
        </p:txBody>
      </p:sp>
      <p:graphicFrame>
        <p:nvGraphicFramePr>
          <p:cNvPr id="5" name="Object 4"/>
          <p:cNvGraphicFramePr>
            <a:graphicFrameLocks noChangeAspect="1"/>
          </p:cNvGraphicFramePr>
          <p:nvPr>
            <p:extLst>
              <p:ext uri="{D42A27DB-BD31-4B8C-83A1-F6EECF244321}">
                <p14:modId xmlns:p14="http://schemas.microsoft.com/office/powerpoint/2010/main" val="486461480"/>
              </p:ext>
            </p:extLst>
          </p:nvPr>
        </p:nvGraphicFramePr>
        <p:xfrm>
          <a:off x="3124200" y="2895600"/>
          <a:ext cx="2057400" cy="1282700"/>
        </p:xfrm>
        <a:graphic>
          <a:graphicData uri="http://schemas.openxmlformats.org/presentationml/2006/ole">
            <mc:AlternateContent xmlns:mc="http://schemas.openxmlformats.org/markup-compatibility/2006">
              <mc:Choice xmlns:v="urn:schemas-microsoft-com:vml" Requires="v">
                <p:oleObj spid="_x0000_s586784" name="Equation" r:id="rId3" imgW="2057400" imgH="1282700" progId="Equation.DSMT4">
                  <p:embed/>
                </p:oleObj>
              </mc:Choice>
              <mc:Fallback>
                <p:oleObj name="Equation" r:id="rId3" imgW="2057400" imgH="1282700" progId="Equation.DSMT4">
                  <p:embed/>
                  <p:pic>
                    <p:nvPicPr>
                      <p:cNvPr id="0" name=""/>
                      <p:cNvPicPr/>
                      <p:nvPr/>
                    </p:nvPicPr>
                    <p:blipFill>
                      <a:blip r:embed="rId4"/>
                      <a:stretch>
                        <a:fillRect/>
                      </a:stretch>
                    </p:blipFill>
                    <p:spPr>
                      <a:xfrm>
                        <a:off x="3124200" y="2895600"/>
                        <a:ext cx="2057400" cy="1282700"/>
                      </a:xfrm>
                      <a:prstGeom prst="rect">
                        <a:avLst/>
                      </a:prstGeom>
                    </p:spPr>
                  </p:pic>
                </p:oleObj>
              </mc:Fallback>
            </mc:AlternateContent>
          </a:graphicData>
        </a:graphic>
      </p:graphicFrame>
    </p:spTree>
    <p:extLst>
      <p:ext uri="{BB962C8B-B14F-4D97-AF65-F5344CB8AC3E}">
        <p14:creationId xmlns:p14="http://schemas.microsoft.com/office/powerpoint/2010/main" val="3504089872"/>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143000"/>
          </a:xfrm>
        </p:spPr>
        <p:txBody>
          <a:bodyPr/>
          <a:lstStyle/>
          <a:p>
            <a:r>
              <a:rPr lang="en-US" dirty="0" smtClean="0"/>
              <a:t>Example 11</a:t>
            </a:r>
            <a:endParaRPr lang="en-US" dirty="0"/>
          </a:p>
        </p:txBody>
      </p:sp>
      <p:sp>
        <p:nvSpPr>
          <p:cNvPr id="4" name="TextBox 3"/>
          <p:cNvSpPr txBox="1"/>
          <p:nvPr/>
        </p:nvSpPr>
        <p:spPr>
          <a:xfrm>
            <a:off x="457200" y="457200"/>
            <a:ext cx="4833374" cy="6740307"/>
          </a:xfrm>
          <a:prstGeom prst="rect">
            <a:avLst/>
          </a:prstGeom>
          <a:noFill/>
        </p:spPr>
        <p:txBody>
          <a:bodyPr wrap="none" rtlCol="0">
            <a:spAutoFit/>
          </a:bodyPr>
          <a:lstStyle/>
          <a:p>
            <a:r>
              <a:rPr lang="en-US" sz="1200" dirty="0">
                <a:latin typeface="Courier New" panose="02070309020205020404" pitchFamily="49" charset="0"/>
                <a:cs typeface="Courier New" panose="02070309020205020404" pitchFamily="49" charset="0"/>
              </a:rPr>
              <a:t>&gt;&gt; A = </a:t>
            </a:r>
            <a:r>
              <a:rPr lang="en-US" sz="1200" dirty="0" err="1">
                <a:latin typeface="Courier New" panose="02070309020205020404" pitchFamily="49" charset="0"/>
                <a:cs typeface="Courier New" panose="02070309020205020404" pitchFamily="49" charset="0"/>
              </a:rPr>
              <a:t>randn</a:t>
            </a:r>
            <a:r>
              <a:rPr lang="en-US" sz="1200" dirty="0">
                <a:latin typeface="Courier New" panose="02070309020205020404" pitchFamily="49" charset="0"/>
                <a:cs typeface="Courier New" panose="02070309020205020404" pitchFamily="49" charset="0"/>
              </a:rPr>
              <a:t>(5,5</a:t>
            </a:r>
            <a:r>
              <a:rPr lang="en-US" sz="1200" dirty="0" smtClean="0">
                <a:latin typeface="Courier New" panose="02070309020205020404" pitchFamily="49" charset="0"/>
                <a:cs typeface="Courier New" panose="02070309020205020404" pitchFamily="49" charset="0"/>
              </a:rPr>
              <a:t>)</a:t>
            </a:r>
            <a:endParaRPr lang="en-US" sz="1200" dirty="0">
              <a:latin typeface="Courier New" panose="02070309020205020404" pitchFamily="49" charset="0"/>
              <a:cs typeface="Courier New" panose="02070309020205020404" pitchFamily="49" charset="0"/>
            </a:endParaRPr>
          </a:p>
          <a:p>
            <a:r>
              <a:rPr lang="en-US" sz="1200" dirty="0">
                <a:latin typeface="Courier New" panose="02070309020205020404" pitchFamily="49" charset="0"/>
                <a:cs typeface="Courier New" panose="02070309020205020404" pitchFamily="49" charset="0"/>
              </a:rPr>
              <a:t>A </a:t>
            </a:r>
            <a:r>
              <a:rPr lang="en-US" sz="1200" dirty="0" smtClean="0">
                <a:latin typeface="Courier New" panose="02070309020205020404" pitchFamily="49" charset="0"/>
                <a:cs typeface="Courier New" panose="02070309020205020404" pitchFamily="49" charset="0"/>
              </a:rPr>
              <a:t>=</a:t>
            </a:r>
            <a:endParaRPr lang="en-US" sz="1200" dirty="0">
              <a:latin typeface="Courier New" panose="02070309020205020404" pitchFamily="49" charset="0"/>
              <a:cs typeface="Courier New" panose="02070309020205020404" pitchFamily="49" charset="0"/>
            </a:endParaRPr>
          </a:p>
          <a:p>
            <a:r>
              <a:rPr lang="en-US" sz="1200" dirty="0">
                <a:latin typeface="Courier New" panose="02070309020205020404" pitchFamily="49" charset="0"/>
                <a:cs typeface="Courier New" panose="02070309020205020404" pitchFamily="49" charset="0"/>
              </a:rPr>
              <a:t>   -0.2725   -0.3538    0.0335    0.0229   -0.9792</a:t>
            </a:r>
          </a:p>
          <a:p>
            <a:r>
              <a:rPr lang="en-US" sz="1200" dirty="0">
                <a:latin typeface="Courier New" panose="02070309020205020404" pitchFamily="49" charset="0"/>
                <a:cs typeface="Courier New" panose="02070309020205020404" pitchFamily="49" charset="0"/>
              </a:rPr>
              <a:t>    1.0984   -0.8236   -1.3337   -0.2620   -1.1564</a:t>
            </a:r>
          </a:p>
          <a:p>
            <a:r>
              <a:rPr lang="en-US" sz="1200" dirty="0">
                <a:latin typeface="Courier New" panose="02070309020205020404" pitchFamily="49" charset="0"/>
                <a:cs typeface="Courier New" panose="02070309020205020404" pitchFamily="49" charset="0"/>
              </a:rPr>
              <a:t>   -0.2779   -1.5771    1.1275   -1.7502   -0.5336</a:t>
            </a:r>
          </a:p>
          <a:p>
            <a:r>
              <a:rPr lang="en-US" sz="1200" dirty="0">
                <a:latin typeface="Courier New" panose="02070309020205020404" pitchFamily="49" charset="0"/>
                <a:cs typeface="Courier New" panose="02070309020205020404" pitchFamily="49" charset="0"/>
              </a:rPr>
              <a:t>    0.7015    0.5080    0.3502   -0.2857   -2.0026</a:t>
            </a:r>
          </a:p>
          <a:p>
            <a:r>
              <a:rPr lang="en-US" sz="1200" dirty="0">
                <a:latin typeface="Courier New" panose="02070309020205020404" pitchFamily="49" charset="0"/>
                <a:cs typeface="Courier New" panose="02070309020205020404" pitchFamily="49" charset="0"/>
              </a:rPr>
              <a:t>   -2.0518    0.2820   -0.2991   -0.8314    0.9642</a:t>
            </a:r>
          </a:p>
          <a:p>
            <a:endParaRPr lang="en-US" sz="1200" dirty="0">
              <a:latin typeface="Courier New" panose="02070309020205020404" pitchFamily="49" charset="0"/>
              <a:cs typeface="Courier New" panose="02070309020205020404" pitchFamily="49" charset="0"/>
            </a:endParaRPr>
          </a:p>
          <a:p>
            <a:r>
              <a:rPr lang="en-US" sz="1200" dirty="0">
                <a:latin typeface="Courier New" panose="02070309020205020404" pitchFamily="49" charset="0"/>
                <a:cs typeface="Courier New" panose="02070309020205020404" pitchFamily="49" charset="0"/>
              </a:rPr>
              <a:t>&gt;&gt; [</a:t>
            </a:r>
            <a:r>
              <a:rPr lang="en-US" sz="1200" dirty="0" err="1">
                <a:latin typeface="Courier New" panose="02070309020205020404" pitchFamily="49" charset="0"/>
                <a:cs typeface="Courier New" panose="02070309020205020404" pitchFamily="49" charset="0"/>
              </a:rPr>
              <a:t>P,T</a:t>
            </a:r>
            <a:r>
              <a:rPr lang="en-US" sz="1200" dirty="0">
                <a:latin typeface="Courier New" panose="02070309020205020404" pitchFamily="49" charset="0"/>
                <a:cs typeface="Courier New" panose="02070309020205020404" pitchFamily="49" charset="0"/>
              </a:rPr>
              <a:t>] = </a:t>
            </a:r>
            <a:r>
              <a:rPr lang="en-US" sz="1200" dirty="0" err="1">
                <a:latin typeface="Courier New" panose="02070309020205020404" pitchFamily="49" charset="0"/>
                <a:cs typeface="Courier New" panose="02070309020205020404" pitchFamily="49" charset="0"/>
              </a:rPr>
              <a:t>schur</a:t>
            </a:r>
            <a:r>
              <a:rPr lang="en-US" sz="1200" dirty="0">
                <a:latin typeface="Courier New" panose="02070309020205020404" pitchFamily="49" charset="0"/>
                <a:cs typeface="Courier New" panose="02070309020205020404" pitchFamily="49" charset="0"/>
              </a:rPr>
              <a:t>(A);</a:t>
            </a:r>
          </a:p>
          <a:p>
            <a:r>
              <a:rPr lang="en-US" sz="1200" dirty="0">
                <a:latin typeface="Courier New" panose="02070309020205020404" pitchFamily="49" charset="0"/>
                <a:cs typeface="Courier New" panose="02070309020205020404" pitchFamily="49" charset="0"/>
              </a:rPr>
              <a:t>&gt;&gt; </a:t>
            </a:r>
            <a:r>
              <a:rPr lang="en-US" sz="1200" dirty="0" smtClean="0">
                <a:latin typeface="Courier New" panose="02070309020205020404" pitchFamily="49" charset="0"/>
                <a:cs typeface="Courier New" panose="02070309020205020404" pitchFamily="49" charset="0"/>
              </a:rPr>
              <a:t>T</a:t>
            </a:r>
            <a:endParaRPr lang="en-US" sz="1200" dirty="0">
              <a:latin typeface="Courier New" panose="02070309020205020404" pitchFamily="49" charset="0"/>
              <a:cs typeface="Courier New" panose="02070309020205020404" pitchFamily="49" charset="0"/>
            </a:endParaRPr>
          </a:p>
          <a:p>
            <a:r>
              <a:rPr lang="en-US" sz="1200" dirty="0">
                <a:latin typeface="Courier New" panose="02070309020205020404" pitchFamily="49" charset="0"/>
                <a:cs typeface="Courier New" panose="02070309020205020404" pitchFamily="49" charset="0"/>
              </a:rPr>
              <a:t>T </a:t>
            </a:r>
            <a:r>
              <a:rPr lang="en-US" sz="1200" dirty="0" smtClean="0">
                <a:latin typeface="Courier New" panose="02070309020205020404" pitchFamily="49" charset="0"/>
                <a:cs typeface="Courier New" panose="02070309020205020404" pitchFamily="49" charset="0"/>
              </a:rPr>
              <a:t>=</a:t>
            </a:r>
            <a:endParaRPr lang="en-US" sz="1200" dirty="0">
              <a:latin typeface="Courier New" panose="02070309020205020404" pitchFamily="49" charset="0"/>
              <a:cs typeface="Courier New" panose="02070309020205020404" pitchFamily="49" charset="0"/>
            </a:endParaRPr>
          </a:p>
          <a:p>
            <a:r>
              <a:rPr lang="en-US" sz="1200" dirty="0">
                <a:latin typeface="Courier New" panose="02070309020205020404" pitchFamily="49" charset="0"/>
                <a:cs typeface="Courier New" panose="02070309020205020404" pitchFamily="49" charset="0"/>
              </a:rPr>
              <a:t>    2.1971    0.4337    0.4078   -1.8622    0.1656</a:t>
            </a:r>
          </a:p>
          <a:p>
            <a:r>
              <a:rPr lang="en-US" sz="1200" dirty="0">
                <a:latin typeface="Courier New" panose="02070309020205020404" pitchFamily="49" charset="0"/>
                <a:cs typeface="Courier New" panose="02070309020205020404" pitchFamily="49" charset="0"/>
              </a:rPr>
              <a:t>   -1.2298    2.1971   -0.1790    0.0162   -0.9912</a:t>
            </a:r>
          </a:p>
          <a:p>
            <a:r>
              <a:rPr lang="en-US" sz="1200" dirty="0">
                <a:latin typeface="Courier New" panose="02070309020205020404" pitchFamily="49" charset="0"/>
                <a:cs typeface="Courier New" panose="02070309020205020404" pitchFamily="49" charset="0"/>
              </a:rPr>
              <a:t>         0         0   -1.1241   -1.7340    0.0631</a:t>
            </a:r>
          </a:p>
          <a:p>
            <a:r>
              <a:rPr lang="en-US" sz="1200" dirty="0">
                <a:latin typeface="Courier New" panose="02070309020205020404" pitchFamily="49" charset="0"/>
                <a:cs typeface="Courier New" panose="02070309020205020404" pitchFamily="49" charset="0"/>
              </a:rPr>
              <a:t>         0         0    0.3392   -1.1241   -0.7946</a:t>
            </a:r>
          </a:p>
          <a:p>
            <a:r>
              <a:rPr lang="en-US" sz="1200" dirty="0">
                <a:latin typeface="Courier New" panose="02070309020205020404" pitchFamily="49" charset="0"/>
                <a:cs typeface="Courier New" panose="02070309020205020404" pitchFamily="49" charset="0"/>
              </a:rPr>
              <a:t>         0         0         0         0   -1.4360</a:t>
            </a:r>
          </a:p>
          <a:p>
            <a:endParaRPr lang="en-US" sz="1200" dirty="0">
              <a:latin typeface="Courier New" panose="02070309020205020404" pitchFamily="49" charset="0"/>
              <a:cs typeface="Courier New" panose="02070309020205020404" pitchFamily="49" charset="0"/>
            </a:endParaRPr>
          </a:p>
          <a:p>
            <a:r>
              <a:rPr lang="en-US" sz="1200" dirty="0">
                <a:latin typeface="Courier New" panose="02070309020205020404" pitchFamily="49" charset="0"/>
                <a:cs typeface="Courier New" panose="02070309020205020404" pitchFamily="49" charset="0"/>
              </a:rPr>
              <a:t>&gt;&gt; </a:t>
            </a:r>
            <a:r>
              <a:rPr lang="en-US" sz="1200" dirty="0" err="1">
                <a:latin typeface="Courier New" panose="02070309020205020404" pitchFamily="49" charset="0"/>
                <a:cs typeface="Courier New" panose="02070309020205020404" pitchFamily="49" charset="0"/>
              </a:rPr>
              <a:t>eig</a:t>
            </a:r>
            <a:r>
              <a:rPr lang="en-US" sz="1200" dirty="0">
                <a:latin typeface="Courier New" panose="02070309020205020404" pitchFamily="49" charset="0"/>
                <a:cs typeface="Courier New" panose="02070309020205020404" pitchFamily="49" charset="0"/>
              </a:rPr>
              <a:t>(A</a:t>
            </a:r>
            <a:r>
              <a:rPr lang="en-US" sz="1200" dirty="0" smtClean="0">
                <a:latin typeface="Courier New" panose="02070309020205020404" pitchFamily="49" charset="0"/>
                <a:cs typeface="Courier New" panose="02070309020205020404" pitchFamily="49" charset="0"/>
              </a:rPr>
              <a:t>)</a:t>
            </a:r>
            <a:endParaRPr lang="en-US" sz="1200" dirty="0">
              <a:latin typeface="Courier New" panose="02070309020205020404" pitchFamily="49" charset="0"/>
              <a:cs typeface="Courier New" panose="02070309020205020404" pitchFamily="49" charset="0"/>
            </a:endParaRPr>
          </a:p>
          <a:p>
            <a:r>
              <a:rPr lang="en-US" sz="1200" dirty="0" err="1">
                <a:latin typeface="Courier New" panose="02070309020205020404" pitchFamily="49" charset="0"/>
                <a:cs typeface="Courier New" panose="02070309020205020404" pitchFamily="49" charset="0"/>
              </a:rPr>
              <a:t>ans</a:t>
            </a:r>
            <a:r>
              <a:rPr lang="en-US" sz="1200" dirty="0">
                <a:latin typeface="Courier New" panose="02070309020205020404" pitchFamily="49" charset="0"/>
                <a:cs typeface="Courier New" panose="02070309020205020404" pitchFamily="49" charset="0"/>
              </a:rPr>
              <a:t> </a:t>
            </a:r>
            <a:r>
              <a:rPr lang="en-US" sz="1200" dirty="0" smtClean="0">
                <a:latin typeface="Courier New" panose="02070309020205020404" pitchFamily="49" charset="0"/>
                <a:cs typeface="Courier New" panose="02070309020205020404" pitchFamily="49" charset="0"/>
              </a:rPr>
              <a:t>=</a:t>
            </a:r>
            <a:endParaRPr lang="en-US" sz="1200" dirty="0">
              <a:latin typeface="Courier New" panose="02070309020205020404" pitchFamily="49" charset="0"/>
              <a:cs typeface="Courier New" panose="02070309020205020404" pitchFamily="49" charset="0"/>
            </a:endParaRPr>
          </a:p>
          <a:p>
            <a:r>
              <a:rPr lang="en-US" sz="1200" dirty="0">
                <a:latin typeface="Courier New" panose="02070309020205020404" pitchFamily="49" charset="0"/>
                <a:cs typeface="Courier New" panose="02070309020205020404" pitchFamily="49" charset="0"/>
              </a:rPr>
              <a:t>   2.1971 + </a:t>
            </a:r>
            <a:r>
              <a:rPr lang="en-US" sz="1200" dirty="0" err="1">
                <a:latin typeface="Courier New" panose="02070309020205020404" pitchFamily="49" charset="0"/>
                <a:cs typeface="Courier New" panose="02070309020205020404" pitchFamily="49" charset="0"/>
              </a:rPr>
              <a:t>0.7303i</a:t>
            </a:r>
            <a:endParaRPr lang="en-US" sz="1200" dirty="0">
              <a:latin typeface="Courier New" panose="02070309020205020404" pitchFamily="49" charset="0"/>
              <a:cs typeface="Courier New" panose="02070309020205020404" pitchFamily="49" charset="0"/>
            </a:endParaRPr>
          </a:p>
          <a:p>
            <a:r>
              <a:rPr lang="en-US" sz="1200" dirty="0">
                <a:latin typeface="Courier New" panose="02070309020205020404" pitchFamily="49" charset="0"/>
                <a:cs typeface="Courier New" panose="02070309020205020404" pitchFamily="49" charset="0"/>
              </a:rPr>
              <a:t>   2.1971 - </a:t>
            </a:r>
            <a:r>
              <a:rPr lang="en-US" sz="1200" dirty="0" err="1">
                <a:latin typeface="Courier New" panose="02070309020205020404" pitchFamily="49" charset="0"/>
                <a:cs typeface="Courier New" panose="02070309020205020404" pitchFamily="49" charset="0"/>
              </a:rPr>
              <a:t>0.7303i</a:t>
            </a:r>
            <a:endParaRPr lang="en-US" sz="1200" dirty="0">
              <a:latin typeface="Courier New" panose="02070309020205020404" pitchFamily="49" charset="0"/>
              <a:cs typeface="Courier New" panose="02070309020205020404" pitchFamily="49" charset="0"/>
            </a:endParaRPr>
          </a:p>
          <a:p>
            <a:r>
              <a:rPr lang="en-US" sz="1200" dirty="0">
                <a:latin typeface="Courier New" panose="02070309020205020404" pitchFamily="49" charset="0"/>
                <a:cs typeface="Courier New" panose="02070309020205020404" pitchFamily="49" charset="0"/>
              </a:rPr>
              <a:t>  -1.1241 + </a:t>
            </a:r>
            <a:r>
              <a:rPr lang="en-US" sz="1200" dirty="0" err="1">
                <a:latin typeface="Courier New" panose="02070309020205020404" pitchFamily="49" charset="0"/>
                <a:cs typeface="Courier New" panose="02070309020205020404" pitchFamily="49" charset="0"/>
              </a:rPr>
              <a:t>0.7669i</a:t>
            </a:r>
            <a:endParaRPr lang="en-US" sz="1200" dirty="0">
              <a:latin typeface="Courier New" panose="02070309020205020404" pitchFamily="49" charset="0"/>
              <a:cs typeface="Courier New" panose="02070309020205020404" pitchFamily="49" charset="0"/>
            </a:endParaRPr>
          </a:p>
          <a:p>
            <a:r>
              <a:rPr lang="en-US" sz="1200" dirty="0">
                <a:latin typeface="Courier New" panose="02070309020205020404" pitchFamily="49" charset="0"/>
                <a:cs typeface="Courier New" panose="02070309020205020404" pitchFamily="49" charset="0"/>
              </a:rPr>
              <a:t>  -1.1241 - </a:t>
            </a:r>
            <a:r>
              <a:rPr lang="en-US" sz="1200" dirty="0" err="1">
                <a:latin typeface="Courier New" panose="02070309020205020404" pitchFamily="49" charset="0"/>
                <a:cs typeface="Courier New" panose="02070309020205020404" pitchFamily="49" charset="0"/>
              </a:rPr>
              <a:t>0.7669i</a:t>
            </a:r>
            <a:endParaRPr lang="en-US" sz="1200" dirty="0">
              <a:latin typeface="Courier New" panose="02070309020205020404" pitchFamily="49" charset="0"/>
              <a:cs typeface="Courier New" panose="02070309020205020404" pitchFamily="49" charset="0"/>
            </a:endParaRPr>
          </a:p>
          <a:p>
            <a:r>
              <a:rPr lang="en-US" sz="1200" dirty="0">
                <a:latin typeface="Courier New" panose="02070309020205020404" pitchFamily="49" charset="0"/>
                <a:cs typeface="Courier New" panose="02070309020205020404" pitchFamily="49" charset="0"/>
              </a:rPr>
              <a:t>  -1.4360 + </a:t>
            </a:r>
            <a:r>
              <a:rPr lang="en-US" sz="1200" dirty="0" err="1">
                <a:latin typeface="Courier New" panose="02070309020205020404" pitchFamily="49" charset="0"/>
                <a:cs typeface="Courier New" panose="02070309020205020404" pitchFamily="49" charset="0"/>
              </a:rPr>
              <a:t>0.0000i</a:t>
            </a:r>
            <a:endParaRPr lang="en-US" sz="1200" dirty="0">
              <a:latin typeface="Courier New" panose="02070309020205020404" pitchFamily="49" charset="0"/>
              <a:cs typeface="Courier New" panose="02070309020205020404" pitchFamily="49" charset="0"/>
            </a:endParaRPr>
          </a:p>
          <a:p>
            <a:endParaRPr lang="en-US" sz="1200" dirty="0">
              <a:latin typeface="Courier New" panose="02070309020205020404" pitchFamily="49" charset="0"/>
              <a:cs typeface="Courier New" panose="02070309020205020404" pitchFamily="49" charset="0"/>
            </a:endParaRPr>
          </a:p>
          <a:p>
            <a:r>
              <a:rPr lang="en-US" sz="1200" dirty="0">
                <a:latin typeface="Courier New" panose="02070309020205020404" pitchFamily="49" charset="0"/>
                <a:cs typeface="Courier New" panose="02070309020205020404" pitchFamily="49" charset="0"/>
              </a:rPr>
              <a:t>&gt;&gt; </a:t>
            </a:r>
            <a:r>
              <a:rPr lang="en-US" sz="1200" dirty="0" err="1">
                <a:latin typeface="Courier New" panose="02070309020205020404" pitchFamily="49" charset="0"/>
                <a:cs typeface="Courier New" panose="02070309020205020404" pitchFamily="49" charset="0"/>
              </a:rPr>
              <a:t>eig</a:t>
            </a:r>
            <a:r>
              <a:rPr lang="en-US" sz="1200" dirty="0">
                <a:latin typeface="Courier New" panose="02070309020205020404" pitchFamily="49" charset="0"/>
                <a:cs typeface="Courier New" panose="02070309020205020404" pitchFamily="49" charset="0"/>
              </a:rPr>
              <a:t>(T(1:2,1:2</a:t>
            </a:r>
            <a:r>
              <a:rPr lang="en-US" sz="1200" dirty="0" smtClean="0">
                <a:latin typeface="Courier New" panose="02070309020205020404" pitchFamily="49" charset="0"/>
                <a:cs typeface="Courier New" panose="02070309020205020404" pitchFamily="49" charset="0"/>
              </a:rPr>
              <a:t>))</a:t>
            </a:r>
            <a:endParaRPr lang="en-US" sz="1200" dirty="0">
              <a:latin typeface="Courier New" panose="02070309020205020404" pitchFamily="49" charset="0"/>
              <a:cs typeface="Courier New" panose="02070309020205020404" pitchFamily="49" charset="0"/>
            </a:endParaRPr>
          </a:p>
          <a:p>
            <a:r>
              <a:rPr lang="en-US" sz="1200" dirty="0" err="1">
                <a:latin typeface="Courier New" panose="02070309020205020404" pitchFamily="49" charset="0"/>
                <a:cs typeface="Courier New" panose="02070309020205020404" pitchFamily="49" charset="0"/>
              </a:rPr>
              <a:t>ans</a:t>
            </a:r>
            <a:r>
              <a:rPr lang="en-US" sz="1200" dirty="0">
                <a:latin typeface="Courier New" panose="02070309020205020404" pitchFamily="49" charset="0"/>
                <a:cs typeface="Courier New" panose="02070309020205020404" pitchFamily="49" charset="0"/>
              </a:rPr>
              <a:t> </a:t>
            </a:r>
            <a:r>
              <a:rPr lang="en-US" sz="1200" dirty="0" smtClean="0">
                <a:latin typeface="Courier New" panose="02070309020205020404" pitchFamily="49" charset="0"/>
                <a:cs typeface="Courier New" panose="02070309020205020404" pitchFamily="49" charset="0"/>
              </a:rPr>
              <a:t>=</a:t>
            </a:r>
            <a:endParaRPr lang="en-US" sz="1200" dirty="0">
              <a:latin typeface="Courier New" panose="02070309020205020404" pitchFamily="49" charset="0"/>
              <a:cs typeface="Courier New" panose="02070309020205020404" pitchFamily="49" charset="0"/>
            </a:endParaRPr>
          </a:p>
          <a:p>
            <a:r>
              <a:rPr lang="en-US" sz="1200" dirty="0">
                <a:latin typeface="Courier New" panose="02070309020205020404" pitchFamily="49" charset="0"/>
                <a:cs typeface="Courier New" panose="02070309020205020404" pitchFamily="49" charset="0"/>
              </a:rPr>
              <a:t>   2.1971 + </a:t>
            </a:r>
            <a:r>
              <a:rPr lang="en-US" sz="1200" dirty="0" err="1">
                <a:latin typeface="Courier New" panose="02070309020205020404" pitchFamily="49" charset="0"/>
                <a:cs typeface="Courier New" panose="02070309020205020404" pitchFamily="49" charset="0"/>
              </a:rPr>
              <a:t>0.7303i</a:t>
            </a:r>
            <a:endParaRPr lang="en-US" sz="1200" dirty="0">
              <a:latin typeface="Courier New" panose="02070309020205020404" pitchFamily="49" charset="0"/>
              <a:cs typeface="Courier New" panose="02070309020205020404" pitchFamily="49" charset="0"/>
            </a:endParaRPr>
          </a:p>
          <a:p>
            <a:r>
              <a:rPr lang="en-US" sz="1200" dirty="0">
                <a:latin typeface="Courier New" panose="02070309020205020404" pitchFamily="49" charset="0"/>
                <a:cs typeface="Courier New" panose="02070309020205020404" pitchFamily="49" charset="0"/>
              </a:rPr>
              <a:t>   2.1971 - </a:t>
            </a:r>
            <a:r>
              <a:rPr lang="en-US" sz="1200" dirty="0" err="1">
                <a:latin typeface="Courier New" panose="02070309020205020404" pitchFamily="49" charset="0"/>
                <a:cs typeface="Courier New" panose="02070309020205020404" pitchFamily="49" charset="0"/>
              </a:rPr>
              <a:t>0.7303i</a:t>
            </a:r>
            <a:endParaRPr lang="en-US" sz="1200" dirty="0">
              <a:latin typeface="Courier New" panose="02070309020205020404" pitchFamily="49" charset="0"/>
              <a:cs typeface="Courier New" panose="02070309020205020404" pitchFamily="49" charset="0"/>
            </a:endParaRPr>
          </a:p>
          <a:p>
            <a:endParaRPr lang="en-US" sz="1200" dirty="0">
              <a:latin typeface="Courier New" panose="02070309020205020404" pitchFamily="49" charset="0"/>
              <a:cs typeface="Courier New" panose="02070309020205020404" pitchFamily="49" charset="0"/>
            </a:endParaRPr>
          </a:p>
          <a:p>
            <a:r>
              <a:rPr lang="en-US" sz="1200" dirty="0">
                <a:latin typeface="Courier New" panose="02070309020205020404" pitchFamily="49" charset="0"/>
                <a:cs typeface="Courier New" panose="02070309020205020404" pitchFamily="49" charset="0"/>
              </a:rPr>
              <a:t>&gt;&gt; </a:t>
            </a:r>
            <a:r>
              <a:rPr lang="en-US" sz="1200" dirty="0" err="1">
                <a:latin typeface="Courier New" panose="02070309020205020404" pitchFamily="49" charset="0"/>
                <a:cs typeface="Courier New" panose="02070309020205020404" pitchFamily="49" charset="0"/>
              </a:rPr>
              <a:t>eig</a:t>
            </a:r>
            <a:r>
              <a:rPr lang="en-US" sz="1200" dirty="0">
                <a:latin typeface="Courier New" panose="02070309020205020404" pitchFamily="49" charset="0"/>
                <a:cs typeface="Courier New" panose="02070309020205020404" pitchFamily="49" charset="0"/>
              </a:rPr>
              <a:t>(T(3:4,3:4</a:t>
            </a:r>
            <a:r>
              <a:rPr lang="en-US" sz="1200" dirty="0" smtClean="0">
                <a:latin typeface="Courier New" panose="02070309020205020404" pitchFamily="49" charset="0"/>
                <a:cs typeface="Courier New" panose="02070309020205020404" pitchFamily="49" charset="0"/>
              </a:rPr>
              <a:t>))</a:t>
            </a:r>
            <a:endParaRPr lang="en-US" sz="1200" dirty="0">
              <a:latin typeface="Courier New" panose="02070309020205020404" pitchFamily="49" charset="0"/>
              <a:cs typeface="Courier New" panose="02070309020205020404" pitchFamily="49" charset="0"/>
            </a:endParaRPr>
          </a:p>
          <a:p>
            <a:r>
              <a:rPr lang="en-US" sz="1200" dirty="0" err="1">
                <a:latin typeface="Courier New" panose="02070309020205020404" pitchFamily="49" charset="0"/>
                <a:cs typeface="Courier New" panose="02070309020205020404" pitchFamily="49" charset="0"/>
              </a:rPr>
              <a:t>ans</a:t>
            </a:r>
            <a:r>
              <a:rPr lang="en-US" sz="1200" dirty="0">
                <a:latin typeface="Courier New" panose="02070309020205020404" pitchFamily="49" charset="0"/>
                <a:cs typeface="Courier New" panose="02070309020205020404" pitchFamily="49" charset="0"/>
              </a:rPr>
              <a:t> </a:t>
            </a:r>
            <a:r>
              <a:rPr lang="en-US" sz="1200" dirty="0" smtClean="0">
                <a:latin typeface="Courier New" panose="02070309020205020404" pitchFamily="49" charset="0"/>
                <a:cs typeface="Courier New" panose="02070309020205020404" pitchFamily="49" charset="0"/>
              </a:rPr>
              <a:t>=</a:t>
            </a:r>
            <a:endParaRPr lang="en-US" sz="1200" dirty="0">
              <a:latin typeface="Courier New" panose="02070309020205020404" pitchFamily="49" charset="0"/>
              <a:cs typeface="Courier New" panose="02070309020205020404" pitchFamily="49" charset="0"/>
            </a:endParaRPr>
          </a:p>
          <a:p>
            <a:r>
              <a:rPr lang="en-US" sz="1200" dirty="0">
                <a:latin typeface="Courier New" panose="02070309020205020404" pitchFamily="49" charset="0"/>
                <a:cs typeface="Courier New" panose="02070309020205020404" pitchFamily="49" charset="0"/>
              </a:rPr>
              <a:t>  -1.1241 + </a:t>
            </a:r>
            <a:r>
              <a:rPr lang="en-US" sz="1200" dirty="0" err="1">
                <a:latin typeface="Courier New" panose="02070309020205020404" pitchFamily="49" charset="0"/>
                <a:cs typeface="Courier New" panose="02070309020205020404" pitchFamily="49" charset="0"/>
              </a:rPr>
              <a:t>0.7669i</a:t>
            </a:r>
            <a:endParaRPr lang="en-US" sz="1200" dirty="0">
              <a:latin typeface="Courier New" panose="02070309020205020404" pitchFamily="49" charset="0"/>
              <a:cs typeface="Courier New" panose="02070309020205020404" pitchFamily="49" charset="0"/>
            </a:endParaRPr>
          </a:p>
          <a:p>
            <a:r>
              <a:rPr lang="en-US" sz="1200" dirty="0">
                <a:latin typeface="Courier New" panose="02070309020205020404" pitchFamily="49" charset="0"/>
                <a:cs typeface="Courier New" panose="02070309020205020404" pitchFamily="49" charset="0"/>
              </a:rPr>
              <a:t>  -1.1241 - </a:t>
            </a:r>
            <a:r>
              <a:rPr lang="en-US" sz="1200" dirty="0" err="1">
                <a:latin typeface="Courier New" panose="02070309020205020404" pitchFamily="49" charset="0"/>
                <a:cs typeface="Courier New" panose="02070309020205020404" pitchFamily="49" charset="0"/>
              </a:rPr>
              <a:t>0.7669i</a:t>
            </a:r>
            <a:endParaRPr lang="en-US" sz="1200" dirty="0">
              <a:latin typeface="Courier New" panose="02070309020205020404" pitchFamily="49" charset="0"/>
              <a:cs typeface="Courier New" panose="02070309020205020404" pitchFamily="49" charset="0"/>
            </a:endParaRPr>
          </a:p>
          <a:p>
            <a:endParaRPr lang="en-US" sz="12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32651164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Vibrations </a:t>
            </a:r>
            <a:r>
              <a:rPr lang="en-US" dirty="0"/>
              <a:t>and Resonance</a:t>
            </a:r>
          </a:p>
        </p:txBody>
      </p:sp>
      <p:sp>
        <p:nvSpPr>
          <p:cNvPr id="3" name="Content Placeholder 2"/>
          <p:cNvSpPr>
            <a:spLocks noGrp="1"/>
          </p:cNvSpPr>
          <p:nvPr>
            <p:ph idx="1"/>
          </p:nvPr>
        </p:nvSpPr>
        <p:spPr>
          <a:xfrm>
            <a:off x="457200" y="1905000"/>
            <a:ext cx="8229600" cy="4525963"/>
          </a:xfrm>
        </p:spPr>
        <p:txBody>
          <a:bodyPr/>
          <a:lstStyle/>
          <a:p>
            <a:r>
              <a:rPr lang="en-US" dirty="0"/>
              <a:t>The frequencies </a:t>
            </a:r>
            <a:r>
              <a:rPr lang="en-US" dirty="0" smtClean="0"/>
              <a:t>      and       are </a:t>
            </a:r>
            <a:r>
              <a:rPr lang="en-US" dirty="0"/>
              <a:t>known as the </a:t>
            </a:r>
            <a:r>
              <a:rPr lang="en-US" i="1" dirty="0"/>
              <a:t>natural frequencies</a:t>
            </a:r>
            <a:r>
              <a:rPr lang="en-US" dirty="0"/>
              <a:t> of the system. Without a driving force, the system vibrates with these frequencies</a:t>
            </a:r>
            <a:r>
              <a:rPr lang="en-US" dirty="0" smtClean="0"/>
              <a:t>.</a:t>
            </a:r>
            <a:endParaRPr lang="en-US" dirty="0"/>
          </a:p>
          <a:p>
            <a:r>
              <a:rPr lang="en-US" dirty="0" smtClean="0"/>
              <a:t>Using the method of undetermined coefficients and complex variables, a particular solution is                      where</a:t>
            </a:r>
            <a:endParaRPr lang="en-US" dirty="0"/>
          </a:p>
        </p:txBody>
      </p:sp>
      <p:graphicFrame>
        <p:nvGraphicFramePr>
          <p:cNvPr id="4" name="Object 3"/>
          <p:cNvGraphicFramePr>
            <a:graphicFrameLocks noChangeAspect="1"/>
          </p:cNvGraphicFramePr>
          <p:nvPr>
            <p:extLst>
              <p:ext uri="{D42A27DB-BD31-4B8C-83A1-F6EECF244321}">
                <p14:modId xmlns:p14="http://schemas.microsoft.com/office/powerpoint/2010/main" val="3932735676"/>
              </p:ext>
            </p:extLst>
          </p:nvPr>
        </p:nvGraphicFramePr>
        <p:xfrm>
          <a:off x="3581400" y="1905000"/>
          <a:ext cx="514350" cy="647700"/>
        </p:xfrm>
        <a:graphic>
          <a:graphicData uri="http://schemas.openxmlformats.org/presentationml/2006/ole">
            <mc:AlternateContent xmlns:mc="http://schemas.openxmlformats.org/markup-compatibility/2006">
              <mc:Choice xmlns:v="urn:schemas-microsoft-com:vml" Requires="v">
                <p:oleObj spid="_x0000_s545098" name="Equation" r:id="rId3" imgW="342900" imgH="431800" progId="Equation.DSMT4">
                  <p:embed/>
                </p:oleObj>
              </mc:Choice>
              <mc:Fallback>
                <p:oleObj name="Equation" r:id="rId3" imgW="342900" imgH="431800" progId="Equation.DSMT4">
                  <p:embed/>
                  <p:pic>
                    <p:nvPicPr>
                      <p:cNvPr id="0" name=""/>
                      <p:cNvPicPr/>
                      <p:nvPr/>
                    </p:nvPicPr>
                    <p:blipFill>
                      <a:blip r:embed="rId4"/>
                      <a:stretch>
                        <a:fillRect/>
                      </a:stretch>
                    </p:blipFill>
                    <p:spPr>
                      <a:xfrm>
                        <a:off x="3581400" y="1905000"/>
                        <a:ext cx="514350" cy="647700"/>
                      </a:xfrm>
                      <a:prstGeom prst="rect">
                        <a:avLst/>
                      </a:prstGeom>
                    </p:spPr>
                  </p:pic>
                </p:oleObj>
              </mc:Fallback>
            </mc:AlternateContent>
          </a:graphicData>
        </a:graphic>
      </p:graphicFrame>
      <p:graphicFrame>
        <p:nvGraphicFramePr>
          <p:cNvPr id="8" name="Object 7"/>
          <p:cNvGraphicFramePr>
            <a:graphicFrameLocks noChangeAspect="1"/>
          </p:cNvGraphicFramePr>
          <p:nvPr>
            <p:extLst>
              <p:ext uri="{D42A27DB-BD31-4B8C-83A1-F6EECF244321}">
                <p14:modId xmlns:p14="http://schemas.microsoft.com/office/powerpoint/2010/main" val="1651049476"/>
              </p:ext>
            </p:extLst>
          </p:nvPr>
        </p:nvGraphicFramePr>
        <p:xfrm>
          <a:off x="4876800" y="1981200"/>
          <a:ext cx="457200" cy="647700"/>
        </p:xfrm>
        <a:graphic>
          <a:graphicData uri="http://schemas.openxmlformats.org/presentationml/2006/ole">
            <mc:AlternateContent xmlns:mc="http://schemas.openxmlformats.org/markup-compatibility/2006">
              <mc:Choice xmlns:v="urn:schemas-microsoft-com:vml" Requires="v">
                <p:oleObj spid="_x0000_s545099" name="Equation" r:id="rId5" imgW="304800" imgH="431800" progId="Equation.DSMT4">
                  <p:embed/>
                </p:oleObj>
              </mc:Choice>
              <mc:Fallback>
                <p:oleObj name="Equation" r:id="rId5" imgW="304800" imgH="431800" progId="Equation.DSMT4">
                  <p:embed/>
                  <p:pic>
                    <p:nvPicPr>
                      <p:cNvPr id="0" name=""/>
                      <p:cNvPicPr/>
                      <p:nvPr/>
                    </p:nvPicPr>
                    <p:blipFill>
                      <a:blip r:embed="rId6"/>
                      <a:stretch>
                        <a:fillRect/>
                      </a:stretch>
                    </p:blipFill>
                    <p:spPr>
                      <a:xfrm>
                        <a:off x="4876800" y="1981200"/>
                        <a:ext cx="457200" cy="647700"/>
                      </a:xfrm>
                      <a:prstGeom prst="rect">
                        <a:avLst/>
                      </a:prstGeom>
                    </p:spPr>
                  </p:pic>
                </p:oleObj>
              </mc:Fallback>
            </mc:AlternateContent>
          </a:graphicData>
        </a:graphic>
      </p:graphicFrame>
      <p:graphicFrame>
        <p:nvGraphicFramePr>
          <p:cNvPr id="10" name="Object 9"/>
          <p:cNvGraphicFramePr>
            <a:graphicFrameLocks noChangeAspect="1"/>
          </p:cNvGraphicFramePr>
          <p:nvPr>
            <p:extLst>
              <p:ext uri="{D42A27DB-BD31-4B8C-83A1-F6EECF244321}">
                <p14:modId xmlns:p14="http://schemas.microsoft.com/office/powerpoint/2010/main" val="3608180897"/>
              </p:ext>
            </p:extLst>
          </p:nvPr>
        </p:nvGraphicFramePr>
        <p:xfrm>
          <a:off x="4419600" y="5105400"/>
          <a:ext cx="1619250" cy="361950"/>
        </p:xfrm>
        <a:graphic>
          <a:graphicData uri="http://schemas.openxmlformats.org/presentationml/2006/ole">
            <mc:AlternateContent xmlns:mc="http://schemas.openxmlformats.org/markup-compatibility/2006">
              <mc:Choice xmlns:v="urn:schemas-microsoft-com:vml" Requires="v">
                <p:oleObj spid="_x0000_s545100" name="Equation" r:id="rId7" imgW="1079500" imgH="241300" progId="Equation.DSMT4">
                  <p:embed/>
                </p:oleObj>
              </mc:Choice>
              <mc:Fallback>
                <p:oleObj name="Equation" r:id="rId7" imgW="1079500" imgH="241300" progId="Equation.DSMT4">
                  <p:embed/>
                  <p:pic>
                    <p:nvPicPr>
                      <p:cNvPr id="0" name=""/>
                      <p:cNvPicPr/>
                      <p:nvPr/>
                    </p:nvPicPr>
                    <p:blipFill>
                      <a:blip r:embed="rId8"/>
                      <a:stretch>
                        <a:fillRect/>
                      </a:stretch>
                    </p:blipFill>
                    <p:spPr>
                      <a:xfrm>
                        <a:off x="4419600" y="5105400"/>
                        <a:ext cx="1619250" cy="361950"/>
                      </a:xfrm>
                      <a:prstGeom prst="rect">
                        <a:avLst/>
                      </a:prstGeom>
                    </p:spPr>
                  </p:pic>
                </p:oleObj>
              </mc:Fallback>
            </mc:AlternateContent>
          </a:graphicData>
        </a:graphic>
      </p:graphicFrame>
      <p:graphicFrame>
        <p:nvGraphicFramePr>
          <p:cNvPr id="12" name="Object 11"/>
          <p:cNvGraphicFramePr>
            <a:graphicFrameLocks noChangeAspect="1"/>
          </p:cNvGraphicFramePr>
          <p:nvPr>
            <p:extLst>
              <p:ext uri="{D42A27DB-BD31-4B8C-83A1-F6EECF244321}">
                <p14:modId xmlns:p14="http://schemas.microsoft.com/office/powerpoint/2010/main" val="105543341"/>
              </p:ext>
            </p:extLst>
          </p:nvPr>
        </p:nvGraphicFramePr>
        <p:xfrm>
          <a:off x="2895600" y="5638800"/>
          <a:ext cx="2628900" cy="800100"/>
        </p:xfrm>
        <a:graphic>
          <a:graphicData uri="http://schemas.openxmlformats.org/presentationml/2006/ole">
            <mc:AlternateContent xmlns:mc="http://schemas.openxmlformats.org/markup-compatibility/2006">
              <mc:Choice xmlns:v="urn:schemas-microsoft-com:vml" Requires="v">
                <p:oleObj spid="_x0000_s545101" name="Equation" r:id="rId9" imgW="1752600" imgH="533400" progId="Equation.DSMT4">
                  <p:embed/>
                </p:oleObj>
              </mc:Choice>
              <mc:Fallback>
                <p:oleObj name="Equation" r:id="rId9" imgW="1752600" imgH="533400" progId="Equation.DSMT4">
                  <p:embed/>
                  <p:pic>
                    <p:nvPicPr>
                      <p:cNvPr id="0" name=""/>
                      <p:cNvPicPr/>
                      <p:nvPr/>
                    </p:nvPicPr>
                    <p:blipFill>
                      <a:blip r:embed="rId10"/>
                      <a:stretch>
                        <a:fillRect/>
                      </a:stretch>
                    </p:blipFill>
                    <p:spPr>
                      <a:xfrm>
                        <a:off x="2895600" y="5638800"/>
                        <a:ext cx="2628900" cy="800100"/>
                      </a:xfrm>
                      <a:prstGeom prst="rect">
                        <a:avLst/>
                      </a:prstGeom>
                    </p:spPr>
                  </p:pic>
                </p:oleObj>
              </mc:Fallback>
            </mc:AlternateContent>
          </a:graphicData>
        </a:graphic>
      </p:graphicFrame>
    </p:spTree>
    <p:extLst>
      <p:ext uri="{BB962C8B-B14F-4D97-AF65-F5344CB8AC3E}">
        <p14:creationId xmlns:p14="http://schemas.microsoft.com/office/powerpoint/2010/main" val="1825556913"/>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normAutofit fontScale="90000"/>
          </a:bodyPr>
          <a:lstStyle/>
          <a:p>
            <a:r>
              <a:rPr lang="en-US" dirty="0" smtClean="0"/>
              <a:t>The </a:t>
            </a:r>
            <a:r>
              <a:rPr lang="en-US" dirty="0"/>
              <a:t>Francis </a:t>
            </a:r>
            <a:r>
              <a:rPr lang="en-US" dirty="0" smtClean="0"/>
              <a:t>Algorithm</a:t>
            </a:r>
            <a:br>
              <a:rPr lang="en-US" dirty="0" smtClean="0"/>
            </a:br>
            <a:r>
              <a:rPr lang="en-US" dirty="0" smtClean="0"/>
              <a:t>(Implicit </a:t>
            </a:r>
            <a:r>
              <a:rPr lang="en-US" dirty="0" err="1" smtClean="0"/>
              <a:t>QR</a:t>
            </a:r>
            <a:r>
              <a:rPr lang="en-US" dirty="0" smtClean="0"/>
              <a:t> Algorithm)</a:t>
            </a:r>
            <a:endParaRPr lang="en-US" dirty="0"/>
          </a:p>
        </p:txBody>
      </p:sp>
      <p:sp>
        <p:nvSpPr>
          <p:cNvPr id="3" name="Content Placeholder 2"/>
          <p:cNvSpPr>
            <a:spLocks noGrp="1"/>
          </p:cNvSpPr>
          <p:nvPr>
            <p:ph idx="1"/>
          </p:nvPr>
        </p:nvSpPr>
        <p:spPr>
          <a:xfrm>
            <a:off x="460625" y="1219200"/>
            <a:ext cx="8229600" cy="4525963"/>
          </a:xfrm>
        </p:spPr>
        <p:txBody>
          <a:bodyPr>
            <a:normAutofit fontScale="92500" lnSpcReduction="10000"/>
          </a:bodyPr>
          <a:lstStyle/>
          <a:p>
            <a:r>
              <a:rPr lang="en-US" dirty="0" smtClean="0"/>
              <a:t>First step: transformation to upper </a:t>
            </a:r>
            <a:r>
              <a:rPr lang="en-US" dirty="0" err="1" smtClean="0"/>
              <a:t>Hessenberg</a:t>
            </a:r>
            <a:r>
              <a:rPr lang="en-US" dirty="0" smtClean="0"/>
              <a:t> form using </a:t>
            </a:r>
            <a:r>
              <a:rPr lang="en-US" dirty="0" err="1" smtClean="0"/>
              <a:t>orthogonality</a:t>
            </a:r>
            <a:r>
              <a:rPr lang="en-US" dirty="0" smtClean="0"/>
              <a:t> transformations.</a:t>
            </a:r>
          </a:p>
          <a:p>
            <a:r>
              <a:rPr lang="en-US" dirty="0" smtClean="0"/>
              <a:t>Second step: transforms the upper </a:t>
            </a:r>
            <a:r>
              <a:rPr lang="en-US" dirty="0" err="1" smtClean="0"/>
              <a:t>Hessenberg</a:t>
            </a:r>
            <a:r>
              <a:rPr lang="en-US" dirty="0" smtClean="0"/>
              <a:t> matrix to </a:t>
            </a:r>
            <a:r>
              <a:rPr lang="en-US" dirty="0"/>
              <a:t>upper triangular form by using a succession of orthogonal similarity transformations rather than directly using shifts and the </a:t>
            </a:r>
            <a:r>
              <a:rPr lang="en-US" dirty="0" err="1"/>
              <a:t>QR</a:t>
            </a:r>
            <a:r>
              <a:rPr lang="en-US" dirty="0"/>
              <a:t> </a:t>
            </a:r>
            <a:r>
              <a:rPr lang="en-US" dirty="0" smtClean="0"/>
              <a:t>decomposition.</a:t>
            </a:r>
          </a:p>
          <a:p>
            <a:r>
              <a:rPr lang="en-US" dirty="0" smtClean="0"/>
              <a:t>Two forms: single shift for matrices with real eigenvalues (symmetric matrices) and double shift for finding real and complex eigenvalues. </a:t>
            </a:r>
            <a:endParaRPr lang="en-US" dirty="0"/>
          </a:p>
        </p:txBody>
      </p:sp>
    </p:spTree>
    <p:extLst>
      <p:ext uri="{BB962C8B-B14F-4D97-AF65-F5344CB8AC3E}">
        <p14:creationId xmlns:p14="http://schemas.microsoft.com/office/powerpoint/2010/main" val="35795825"/>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The Francis Algorithm</a:t>
            </a:r>
            <a:br>
              <a:rPr lang="en-US" dirty="0"/>
            </a:br>
            <a:endParaRPr lang="en-US" dirty="0"/>
          </a:p>
        </p:txBody>
      </p:sp>
      <p:sp>
        <p:nvSpPr>
          <p:cNvPr id="3" name="Content Placeholder 2"/>
          <p:cNvSpPr>
            <a:spLocks noGrp="1"/>
          </p:cNvSpPr>
          <p:nvPr>
            <p:ph idx="1"/>
          </p:nvPr>
        </p:nvSpPr>
        <p:spPr>
          <a:xfrm>
            <a:off x="457200" y="846138"/>
            <a:ext cx="8229600" cy="4525963"/>
          </a:xfrm>
        </p:spPr>
        <p:txBody>
          <a:bodyPr/>
          <a:lstStyle/>
          <a:p>
            <a:r>
              <a:rPr lang="en-US" dirty="0" smtClean="0"/>
              <a:t>Single shift:                                 These relationships give</a:t>
            </a:r>
            <a:endParaRPr lang="en-US" dirty="0"/>
          </a:p>
          <a:p>
            <a:r>
              <a:rPr lang="en-US" dirty="0"/>
              <a:t>The trick is to form </a:t>
            </a:r>
            <a:r>
              <a:rPr lang="en-US" i="1" dirty="0" err="1" smtClean="0"/>
              <a:t>H</a:t>
            </a:r>
            <a:r>
              <a:rPr lang="en-US" i="1" baseline="-25000" dirty="0" err="1" smtClean="0"/>
              <a:t>1</a:t>
            </a:r>
            <a:r>
              <a:rPr lang="en-US" dirty="0" smtClean="0"/>
              <a:t> </a:t>
            </a:r>
            <a:r>
              <a:rPr lang="en-US" dirty="0"/>
              <a:t>without having to directly compute </a:t>
            </a:r>
            <a:r>
              <a:rPr lang="en-US" i="1" dirty="0" err="1" smtClean="0"/>
              <a:t>Q</a:t>
            </a:r>
            <a:r>
              <a:rPr lang="en-US" i="1" baseline="-25000" dirty="0" err="1" smtClean="0"/>
              <a:t>1</a:t>
            </a:r>
            <a:r>
              <a:rPr lang="en-US" dirty="0" smtClean="0"/>
              <a:t> </a:t>
            </a:r>
            <a:r>
              <a:rPr lang="en-US" dirty="0"/>
              <a:t>from the </a:t>
            </a:r>
            <a:r>
              <a:rPr lang="en-US" dirty="0" err="1"/>
              <a:t>QR</a:t>
            </a:r>
            <a:r>
              <a:rPr lang="en-US" dirty="0"/>
              <a:t> decomposition</a:t>
            </a:r>
            <a:r>
              <a:rPr lang="en-US" dirty="0" smtClean="0"/>
              <a:t>.</a:t>
            </a:r>
          </a:p>
          <a:p>
            <a:r>
              <a:rPr lang="en-US" dirty="0" smtClean="0"/>
              <a:t>Relies on the Implicit Q Theorem.</a:t>
            </a:r>
            <a:endParaRPr lang="en-US" dirty="0"/>
          </a:p>
        </p:txBody>
      </p:sp>
      <p:pic>
        <p:nvPicPr>
          <p:cNvPr id="7" name="Picture 6"/>
          <p:cNvPicPr>
            <a:picLocks noChangeAspect="1"/>
          </p:cNvPicPr>
          <p:nvPr>
            <p:custDataLst>
              <p:tags r:id="rId2"/>
            </p:custDataLst>
          </p:nvPr>
        </p:nvPicPr>
        <p:blipFill>
          <a:blip r:embed="rId4" cstate="print">
            <a:extLst>
              <a:ext uri="{28A0092B-C50C-407E-A947-70E740481C1C}">
                <a14:useLocalDpi xmlns:a14="http://schemas.microsoft.com/office/drawing/2010/main" val="0"/>
              </a:ext>
            </a:extLst>
          </a:blip>
          <a:stretch>
            <a:fillRect/>
          </a:stretch>
        </p:blipFill>
        <p:spPr>
          <a:xfrm>
            <a:off x="76200" y="4436365"/>
            <a:ext cx="8717281" cy="1507236"/>
          </a:xfrm>
          <a:prstGeom prst="rect">
            <a:avLst/>
          </a:prstGeom>
        </p:spPr>
      </p:pic>
      <p:graphicFrame>
        <p:nvGraphicFramePr>
          <p:cNvPr id="6" name="Object 5"/>
          <p:cNvGraphicFramePr>
            <a:graphicFrameLocks noChangeAspect="1"/>
          </p:cNvGraphicFramePr>
          <p:nvPr>
            <p:extLst>
              <p:ext uri="{D42A27DB-BD31-4B8C-83A1-F6EECF244321}">
                <p14:modId xmlns:p14="http://schemas.microsoft.com/office/powerpoint/2010/main" val="3948647513"/>
              </p:ext>
            </p:extLst>
          </p:nvPr>
        </p:nvGraphicFramePr>
        <p:xfrm>
          <a:off x="2895600" y="1066800"/>
          <a:ext cx="2819400" cy="304800"/>
        </p:xfrm>
        <a:graphic>
          <a:graphicData uri="http://schemas.openxmlformats.org/presentationml/2006/ole">
            <mc:AlternateContent xmlns:mc="http://schemas.openxmlformats.org/markup-compatibility/2006">
              <mc:Choice xmlns:v="urn:schemas-microsoft-com:vml" Requires="v">
                <p:oleObj spid="_x0000_s587834" name="Equation" r:id="rId5" imgW="1879600" imgH="203200" progId="Equation.DSMT4">
                  <p:embed/>
                </p:oleObj>
              </mc:Choice>
              <mc:Fallback>
                <p:oleObj name="Equation" r:id="rId5" imgW="1879600" imgH="203200" progId="Equation.DSMT4">
                  <p:embed/>
                  <p:pic>
                    <p:nvPicPr>
                      <p:cNvPr id="0" name=""/>
                      <p:cNvPicPr/>
                      <p:nvPr/>
                    </p:nvPicPr>
                    <p:blipFill>
                      <a:blip r:embed="rId6"/>
                      <a:stretch>
                        <a:fillRect/>
                      </a:stretch>
                    </p:blipFill>
                    <p:spPr>
                      <a:xfrm>
                        <a:off x="2895600" y="1066800"/>
                        <a:ext cx="2819400" cy="304800"/>
                      </a:xfrm>
                      <a:prstGeom prst="rect">
                        <a:avLst/>
                      </a:prstGeom>
                    </p:spPr>
                  </p:pic>
                </p:oleObj>
              </mc:Fallback>
            </mc:AlternateContent>
          </a:graphicData>
        </a:graphic>
      </p:graphicFrame>
      <p:graphicFrame>
        <p:nvGraphicFramePr>
          <p:cNvPr id="8" name="Object 7"/>
          <p:cNvGraphicFramePr>
            <a:graphicFrameLocks noChangeAspect="1"/>
          </p:cNvGraphicFramePr>
          <p:nvPr>
            <p:extLst>
              <p:ext uri="{D42A27DB-BD31-4B8C-83A1-F6EECF244321}">
                <p14:modId xmlns:p14="http://schemas.microsoft.com/office/powerpoint/2010/main" val="2228564917"/>
              </p:ext>
            </p:extLst>
          </p:nvPr>
        </p:nvGraphicFramePr>
        <p:xfrm>
          <a:off x="3876722" y="1533477"/>
          <a:ext cx="1257300" cy="342900"/>
        </p:xfrm>
        <a:graphic>
          <a:graphicData uri="http://schemas.openxmlformats.org/presentationml/2006/ole">
            <mc:AlternateContent xmlns:mc="http://schemas.openxmlformats.org/markup-compatibility/2006">
              <mc:Choice xmlns:v="urn:schemas-microsoft-com:vml" Requires="v">
                <p:oleObj spid="_x0000_s587835" name="Equation" r:id="rId7" imgW="838200" imgH="228600" progId="Equation.DSMT4">
                  <p:embed/>
                </p:oleObj>
              </mc:Choice>
              <mc:Fallback>
                <p:oleObj name="Equation" r:id="rId7" imgW="838200" imgH="228600" progId="Equation.DSMT4">
                  <p:embed/>
                  <p:pic>
                    <p:nvPicPr>
                      <p:cNvPr id="0" name=""/>
                      <p:cNvPicPr/>
                      <p:nvPr/>
                    </p:nvPicPr>
                    <p:blipFill>
                      <a:blip r:embed="rId8"/>
                      <a:stretch>
                        <a:fillRect/>
                      </a:stretch>
                    </p:blipFill>
                    <p:spPr>
                      <a:xfrm>
                        <a:off x="3876722" y="1533477"/>
                        <a:ext cx="1257300" cy="342900"/>
                      </a:xfrm>
                      <a:prstGeom prst="rect">
                        <a:avLst/>
                      </a:prstGeom>
                    </p:spPr>
                  </p:pic>
                </p:oleObj>
              </mc:Fallback>
            </mc:AlternateContent>
          </a:graphicData>
        </a:graphic>
      </p:graphicFrame>
    </p:spTree>
    <p:extLst>
      <p:ext uri="{BB962C8B-B14F-4D97-AF65-F5344CB8AC3E}">
        <p14:creationId xmlns:p14="http://schemas.microsoft.com/office/powerpoint/2010/main" val="1920016286"/>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Single Shift Francis </a:t>
            </a:r>
            <a:r>
              <a:rPr lang="en-US" dirty="0"/>
              <a:t>Algorithm</a:t>
            </a:r>
            <a:br>
              <a:rPr lang="en-US" dirty="0"/>
            </a:br>
            <a:endParaRPr lang="en-US" dirty="0"/>
          </a:p>
        </p:txBody>
      </p:sp>
      <p:sp>
        <p:nvSpPr>
          <p:cNvPr id="3" name="Content Placeholder 2"/>
          <p:cNvSpPr>
            <a:spLocks noGrp="1"/>
          </p:cNvSpPr>
          <p:nvPr>
            <p:ph idx="1"/>
          </p:nvPr>
        </p:nvSpPr>
        <p:spPr>
          <a:xfrm>
            <a:off x="457199" y="816496"/>
            <a:ext cx="8229600" cy="4525963"/>
          </a:xfrm>
        </p:spPr>
        <p:txBody>
          <a:bodyPr/>
          <a:lstStyle/>
          <a:p>
            <a:r>
              <a:rPr lang="en-US" dirty="0" smtClean="0"/>
              <a:t>Begin with an upper Hessenberg matrix </a:t>
            </a:r>
            <a:r>
              <a:rPr lang="en-US" i="1" dirty="0" smtClean="0"/>
              <a:t>H</a:t>
            </a:r>
            <a:r>
              <a:rPr lang="en-US" dirty="0" smtClean="0"/>
              <a:t> and single shift </a:t>
            </a:r>
            <a:r>
              <a:rPr lang="en-US" dirty="0" err="1" smtClean="0"/>
              <a:t>σ</a:t>
            </a:r>
            <a:r>
              <a:rPr lang="en-US" dirty="0" smtClean="0">
                <a:sym typeface="Symbol" panose="05050102010706020507" pitchFamily="18" charset="2"/>
              </a:rPr>
              <a:t>. A</a:t>
            </a:r>
            <a:r>
              <a:rPr lang="en-US" dirty="0" smtClean="0"/>
              <a:t>pply orthogonal similarity transformations that chase a </a:t>
            </a:r>
            <a:r>
              <a:rPr lang="en-US" dirty="0"/>
              <a:t>bulge (destroys the upper Hessenberg form) </a:t>
            </a:r>
            <a:r>
              <a:rPr lang="en-US" dirty="0" smtClean="0"/>
              <a:t>down the main diagonal until the bulge disappears below the matrix. Repeat until the sequence gets close enough to the eigenvalue in the lower-right hand corner of the current </a:t>
            </a:r>
            <a:r>
              <a:rPr lang="en-US" dirty="0" err="1" smtClean="0"/>
              <a:t>submatrix</a:t>
            </a:r>
            <a:r>
              <a:rPr lang="en-US" dirty="0" smtClean="0"/>
              <a:t>.</a:t>
            </a:r>
          </a:p>
        </p:txBody>
      </p:sp>
    </p:spTree>
    <p:extLst>
      <p:ext uri="{BB962C8B-B14F-4D97-AF65-F5344CB8AC3E}">
        <p14:creationId xmlns:p14="http://schemas.microsoft.com/office/powerpoint/2010/main" val="3811664472"/>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Demonstration of </a:t>
            </a:r>
            <a:r>
              <a:rPr lang="en-US" dirty="0" smtClean="0"/>
              <a:t>the Single Shift Algorithm for a 5 ×</a:t>
            </a:r>
            <a:r>
              <a:rPr lang="en-US" dirty="0" smtClean="0">
                <a:sym typeface="Symbol" panose="05050102010706020507" pitchFamily="18" charset="2"/>
              </a:rPr>
              <a:t> 5 Matrix</a:t>
            </a:r>
            <a:endParaRPr lang="en-US" dirty="0"/>
          </a:p>
        </p:txBody>
      </p:sp>
      <p:sp>
        <p:nvSpPr>
          <p:cNvPr id="3" name="Content Placeholder 2"/>
          <p:cNvSpPr>
            <a:spLocks noGrp="1"/>
          </p:cNvSpPr>
          <p:nvPr>
            <p:ph idx="1"/>
          </p:nvPr>
        </p:nvSpPr>
        <p:spPr>
          <a:xfrm>
            <a:off x="424664" y="1552860"/>
            <a:ext cx="8229600" cy="4525963"/>
          </a:xfrm>
        </p:spPr>
        <p:txBody>
          <a:bodyPr/>
          <a:lstStyle/>
          <a:p>
            <a:r>
              <a:rPr lang="en-US" dirty="0" smtClean="0"/>
              <a:t>Step 1: implicitly </a:t>
            </a:r>
            <a:r>
              <a:rPr lang="en-US" dirty="0"/>
              <a:t>build</a:t>
            </a:r>
            <a:br>
              <a:rPr lang="en-US" dirty="0"/>
            </a:br>
            <a:r>
              <a:rPr lang="en-US" dirty="0"/>
              <a:t/>
            </a:r>
            <a:br>
              <a:rPr lang="en-US" dirty="0"/>
            </a:br>
            <a:r>
              <a:rPr lang="en-US" dirty="0" smtClean="0"/>
              <a:t/>
            </a:r>
            <a:br>
              <a:rPr lang="en-US" dirty="0" smtClean="0"/>
            </a:br>
            <a:r>
              <a:rPr lang="en-US" dirty="0" smtClean="0"/>
              <a:t>where </a:t>
            </a:r>
            <a:r>
              <a:rPr lang="en-US" i="1" dirty="0"/>
              <a:t>c</a:t>
            </a:r>
            <a:r>
              <a:rPr lang="en-US" dirty="0"/>
              <a:t> and </a:t>
            </a:r>
            <a:r>
              <a:rPr lang="en-US" i="1" dirty="0"/>
              <a:t>s</a:t>
            </a:r>
            <a:r>
              <a:rPr lang="en-US" dirty="0"/>
              <a:t> are determined from the vector</a:t>
            </a:r>
          </a:p>
          <a:p>
            <a:pPr marL="0" indent="0">
              <a:buNone/>
            </a:pPr>
            <a:r>
              <a:rPr lang="en-US" dirty="0" smtClean="0"/>
              <a:t/>
            </a:r>
            <a:br>
              <a:rPr lang="en-US" dirty="0" smtClean="0"/>
            </a:br>
            <a:r>
              <a:rPr lang="en-US" dirty="0" smtClean="0"/>
              <a:t/>
            </a:r>
            <a:br>
              <a:rPr lang="en-US" dirty="0" smtClean="0"/>
            </a:br>
            <a:r>
              <a:rPr lang="en-US" dirty="0" smtClean="0"/>
              <a:t>    and form </a:t>
            </a:r>
            <a:endParaRPr lang="en-US" dirty="0"/>
          </a:p>
        </p:txBody>
      </p:sp>
      <p:pic>
        <p:nvPicPr>
          <p:cNvPr id="4" name="Picture 3"/>
          <p:cNvPicPr>
            <a:picLocks noChangeAspect="1"/>
          </p:cNvPicPr>
          <p:nvPr>
            <p:custDataLst>
              <p:tags r:id="rId2"/>
            </p:custDataLst>
          </p:nvPr>
        </p:nvPicPr>
        <p:blipFill>
          <a:blip r:embed="rId4" cstate="print">
            <a:extLst>
              <a:ext uri="{28A0092B-C50C-407E-A947-70E740481C1C}">
                <a14:useLocalDpi xmlns:a14="http://schemas.microsoft.com/office/drawing/2010/main" val="0"/>
              </a:ext>
            </a:extLst>
          </a:blip>
          <a:stretch>
            <a:fillRect/>
          </a:stretch>
        </p:blipFill>
        <p:spPr>
          <a:xfrm>
            <a:off x="2895600" y="1981200"/>
            <a:ext cx="4006009" cy="1193177"/>
          </a:xfrm>
          <a:prstGeom prst="rect">
            <a:avLst/>
          </a:prstGeom>
        </p:spPr>
      </p:pic>
      <p:sp>
        <p:nvSpPr>
          <p:cNvPr id="7" name="TextBox 6"/>
          <p:cNvSpPr txBox="1"/>
          <p:nvPr/>
        </p:nvSpPr>
        <p:spPr>
          <a:xfrm>
            <a:off x="1600200" y="6096000"/>
            <a:ext cx="2248501" cy="646331"/>
          </a:xfrm>
          <a:prstGeom prst="rect">
            <a:avLst/>
          </a:prstGeom>
          <a:noFill/>
        </p:spPr>
        <p:txBody>
          <a:bodyPr wrap="none" rtlCol="0">
            <a:spAutoFit/>
          </a:bodyPr>
          <a:lstStyle/>
          <a:p>
            <a:r>
              <a:rPr lang="en-US" dirty="0" smtClean="0"/>
              <a:t>Bulge - disturbs upper</a:t>
            </a:r>
          </a:p>
          <a:p>
            <a:r>
              <a:rPr lang="en-US" dirty="0" err="1" smtClean="0"/>
              <a:t>Hessenberg</a:t>
            </a:r>
            <a:r>
              <a:rPr lang="en-US" dirty="0" smtClean="0"/>
              <a:t> form.</a:t>
            </a:r>
            <a:endParaRPr lang="en-US" dirty="0"/>
          </a:p>
        </p:txBody>
      </p:sp>
      <p:cxnSp>
        <p:nvCxnSpPr>
          <p:cNvPr id="9" name="Straight Arrow Connector 8"/>
          <p:cNvCxnSpPr/>
          <p:nvPr/>
        </p:nvCxnSpPr>
        <p:spPr>
          <a:xfrm flipV="1">
            <a:off x="3733800" y="6019800"/>
            <a:ext cx="990600" cy="457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aphicFrame>
        <p:nvGraphicFramePr>
          <p:cNvPr id="8" name="Object 7"/>
          <p:cNvGraphicFramePr>
            <a:graphicFrameLocks noChangeAspect="1"/>
          </p:cNvGraphicFramePr>
          <p:nvPr>
            <p:extLst>
              <p:ext uri="{D42A27DB-BD31-4B8C-83A1-F6EECF244321}">
                <p14:modId xmlns:p14="http://schemas.microsoft.com/office/powerpoint/2010/main" val="2988200882"/>
              </p:ext>
            </p:extLst>
          </p:nvPr>
        </p:nvGraphicFramePr>
        <p:xfrm>
          <a:off x="3886200" y="3505200"/>
          <a:ext cx="990600" cy="1597742"/>
        </p:xfrm>
        <a:graphic>
          <a:graphicData uri="http://schemas.openxmlformats.org/presentationml/2006/ole">
            <mc:AlternateContent xmlns:mc="http://schemas.openxmlformats.org/markup-compatibility/2006">
              <mc:Choice xmlns:v="urn:schemas-microsoft-com:vml" Requires="v">
                <p:oleObj spid="_x0000_s588847" name="Equation" r:id="rId5" imgW="787400" imgH="1270000" progId="Equation.DSMT4">
                  <p:embed/>
                </p:oleObj>
              </mc:Choice>
              <mc:Fallback>
                <p:oleObj name="Equation" r:id="rId5" imgW="787400" imgH="1270000" progId="Equation.DSMT4">
                  <p:embed/>
                  <p:pic>
                    <p:nvPicPr>
                      <p:cNvPr id="0" name=""/>
                      <p:cNvPicPr/>
                      <p:nvPr/>
                    </p:nvPicPr>
                    <p:blipFill>
                      <a:blip r:embed="rId6"/>
                      <a:stretch>
                        <a:fillRect/>
                      </a:stretch>
                    </p:blipFill>
                    <p:spPr>
                      <a:xfrm>
                        <a:off x="3886200" y="3505200"/>
                        <a:ext cx="990600" cy="1597742"/>
                      </a:xfrm>
                      <a:prstGeom prst="rect">
                        <a:avLst/>
                      </a:prstGeom>
                    </p:spPr>
                  </p:pic>
                </p:oleObj>
              </mc:Fallback>
            </mc:AlternateContent>
          </a:graphicData>
        </a:graphic>
      </p:graphicFrame>
      <p:graphicFrame>
        <p:nvGraphicFramePr>
          <p:cNvPr id="10" name="Object 9"/>
          <p:cNvGraphicFramePr>
            <a:graphicFrameLocks noChangeAspect="1"/>
          </p:cNvGraphicFramePr>
          <p:nvPr>
            <p:extLst>
              <p:ext uri="{D42A27DB-BD31-4B8C-83A1-F6EECF244321}">
                <p14:modId xmlns:p14="http://schemas.microsoft.com/office/powerpoint/2010/main" val="3194478961"/>
              </p:ext>
            </p:extLst>
          </p:nvPr>
        </p:nvGraphicFramePr>
        <p:xfrm>
          <a:off x="3886200" y="5410200"/>
          <a:ext cx="2260600" cy="1117600"/>
        </p:xfrm>
        <a:graphic>
          <a:graphicData uri="http://schemas.openxmlformats.org/presentationml/2006/ole">
            <mc:AlternateContent xmlns:mc="http://schemas.openxmlformats.org/markup-compatibility/2006">
              <mc:Choice xmlns:v="urn:schemas-microsoft-com:vml" Requires="v">
                <p:oleObj spid="_x0000_s588848" name="Equation" r:id="rId7" imgW="2260600" imgH="1117600" progId="Equation.DSMT4">
                  <p:embed/>
                </p:oleObj>
              </mc:Choice>
              <mc:Fallback>
                <p:oleObj name="Equation" r:id="rId7" imgW="2260600" imgH="1117600" progId="Equation.DSMT4">
                  <p:embed/>
                  <p:pic>
                    <p:nvPicPr>
                      <p:cNvPr id="0" name=""/>
                      <p:cNvPicPr/>
                      <p:nvPr/>
                    </p:nvPicPr>
                    <p:blipFill>
                      <a:blip r:embed="rId8"/>
                      <a:stretch>
                        <a:fillRect/>
                      </a:stretch>
                    </p:blipFill>
                    <p:spPr>
                      <a:xfrm>
                        <a:off x="3886200" y="5410200"/>
                        <a:ext cx="2260600" cy="1117600"/>
                      </a:xfrm>
                      <a:prstGeom prst="rect">
                        <a:avLst/>
                      </a:prstGeom>
                    </p:spPr>
                  </p:pic>
                </p:oleObj>
              </mc:Fallback>
            </mc:AlternateContent>
          </a:graphicData>
        </a:graphic>
      </p:graphicFrame>
    </p:spTree>
    <p:extLst>
      <p:ext uri="{BB962C8B-B14F-4D97-AF65-F5344CB8AC3E}">
        <p14:creationId xmlns:p14="http://schemas.microsoft.com/office/powerpoint/2010/main" val="1215624028"/>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Demonstration of the Single Shift Algorithm for a 5 </a:t>
            </a:r>
            <a:r>
              <a:rPr lang="en-US" dirty="0" smtClean="0"/>
              <a:t>×</a:t>
            </a:r>
            <a:r>
              <a:rPr lang="en-US" dirty="0" smtClean="0">
                <a:sym typeface="Symbol" panose="05050102010706020507" pitchFamily="18" charset="2"/>
              </a:rPr>
              <a:t> </a:t>
            </a:r>
            <a:r>
              <a:rPr lang="en-US" dirty="0">
                <a:sym typeface="Symbol" panose="05050102010706020507" pitchFamily="18" charset="2"/>
              </a:rPr>
              <a:t>5 </a:t>
            </a:r>
            <a:r>
              <a:rPr lang="en-US" dirty="0" smtClean="0">
                <a:sym typeface="Symbol" panose="05050102010706020507" pitchFamily="18" charset="2"/>
              </a:rPr>
              <a:t>Matrix</a:t>
            </a:r>
            <a:endParaRPr lang="en-US" dirty="0"/>
          </a:p>
        </p:txBody>
      </p:sp>
      <p:sp>
        <p:nvSpPr>
          <p:cNvPr id="3" name="Content Placeholder 2"/>
          <p:cNvSpPr>
            <a:spLocks noGrp="1"/>
          </p:cNvSpPr>
          <p:nvPr>
            <p:ph idx="1"/>
          </p:nvPr>
        </p:nvSpPr>
        <p:spPr/>
        <p:txBody>
          <a:bodyPr/>
          <a:lstStyle/>
          <a:p>
            <a:r>
              <a:rPr lang="en-US" dirty="0" smtClean="0"/>
              <a:t>Step 2: compute </a:t>
            </a:r>
            <a:r>
              <a:rPr lang="en-US" i="1" dirty="0" err="1" smtClean="0"/>
              <a:t>c</a:t>
            </a:r>
            <a:r>
              <a:rPr lang="en-US" i="1" baseline="-25000" dirty="0" err="1" smtClean="0"/>
              <a:t>2</a:t>
            </a:r>
            <a:r>
              <a:rPr lang="en-US" dirty="0" smtClean="0"/>
              <a:t> and </a:t>
            </a:r>
            <a:r>
              <a:rPr lang="en-US" i="1" dirty="0" err="1" smtClean="0"/>
              <a:t>s</a:t>
            </a:r>
            <a:r>
              <a:rPr lang="en-US" i="1" baseline="-25000" dirty="0" err="1" smtClean="0"/>
              <a:t>2</a:t>
            </a:r>
            <a:r>
              <a:rPr lang="en-US" dirty="0" smtClean="0"/>
              <a:t> from </a:t>
            </a:r>
            <a:r>
              <a:rPr lang="en-US" i="1" dirty="0" err="1" smtClean="0"/>
              <a:t>H</a:t>
            </a:r>
            <a:r>
              <a:rPr lang="en-US" i="1" baseline="-25000" dirty="0" err="1" smtClean="0"/>
              <a:t>1</a:t>
            </a:r>
            <a:r>
              <a:rPr lang="en-US" i="1" dirty="0" smtClean="0"/>
              <a:t>(2,1)</a:t>
            </a:r>
            <a:r>
              <a:rPr lang="en-US" dirty="0" smtClean="0"/>
              <a:t> and </a:t>
            </a:r>
            <a:r>
              <a:rPr lang="en-US" dirty="0" err="1" smtClean="0"/>
              <a:t>H</a:t>
            </a:r>
            <a:r>
              <a:rPr lang="en-US" i="1" dirty="0" err="1" smtClean="0"/>
              <a:t>1</a:t>
            </a:r>
            <a:r>
              <a:rPr lang="en-US" dirty="0" smtClean="0"/>
              <a:t>(3,1). Build</a:t>
            </a:r>
            <a:br>
              <a:rPr lang="en-US" dirty="0" smtClean="0"/>
            </a:br>
            <a:r>
              <a:rPr lang="en-US" dirty="0" smtClean="0"/>
              <a:t/>
            </a:r>
            <a:br>
              <a:rPr lang="en-US" dirty="0" smtClean="0"/>
            </a:br>
            <a:r>
              <a:rPr lang="en-US" dirty="0" smtClean="0"/>
              <a:t/>
            </a:r>
            <a:br>
              <a:rPr lang="en-US" dirty="0" smtClean="0"/>
            </a:br>
            <a:r>
              <a:rPr lang="en-US" dirty="0" smtClean="0"/>
              <a:t/>
            </a:r>
            <a:br>
              <a:rPr lang="en-US" dirty="0" smtClean="0"/>
            </a:br>
            <a:r>
              <a:rPr lang="en-US" dirty="0" smtClean="0"/>
              <a:t/>
            </a:r>
            <a:br>
              <a:rPr lang="en-US" dirty="0" smtClean="0"/>
            </a:br>
            <a:r>
              <a:rPr lang="en-US" dirty="0" smtClean="0"/>
              <a:t>and form </a:t>
            </a:r>
            <a:endParaRPr lang="en-US" dirty="0"/>
          </a:p>
        </p:txBody>
      </p:sp>
      <p:pic>
        <p:nvPicPr>
          <p:cNvPr id="6" name="Picture 5"/>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2362200" y="2743200"/>
            <a:ext cx="3268980" cy="1519428"/>
          </a:xfrm>
          <a:prstGeom prst="rect">
            <a:avLst/>
          </a:prstGeom>
        </p:spPr>
      </p:pic>
      <p:pic>
        <p:nvPicPr>
          <p:cNvPr id="7" name="Picture 6"/>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tretch>
            <a:fillRect/>
          </a:stretch>
        </p:blipFill>
        <p:spPr>
          <a:xfrm>
            <a:off x="2286000" y="4781074"/>
            <a:ext cx="4771644" cy="1517904"/>
          </a:xfrm>
          <a:prstGeom prst="rect">
            <a:avLst/>
          </a:prstGeom>
        </p:spPr>
      </p:pic>
      <p:sp>
        <p:nvSpPr>
          <p:cNvPr id="8" name="TextBox 7"/>
          <p:cNvSpPr txBox="1"/>
          <p:nvPr/>
        </p:nvSpPr>
        <p:spPr>
          <a:xfrm>
            <a:off x="1905000" y="6062221"/>
            <a:ext cx="2248501" cy="646331"/>
          </a:xfrm>
          <a:prstGeom prst="rect">
            <a:avLst/>
          </a:prstGeom>
          <a:noFill/>
        </p:spPr>
        <p:txBody>
          <a:bodyPr wrap="none" rtlCol="0">
            <a:spAutoFit/>
          </a:bodyPr>
          <a:lstStyle/>
          <a:p>
            <a:r>
              <a:rPr lang="en-US" dirty="0" smtClean="0"/>
              <a:t>Bulge - disturbs upper</a:t>
            </a:r>
          </a:p>
          <a:p>
            <a:r>
              <a:rPr lang="en-US" dirty="0" err="1" smtClean="0"/>
              <a:t>Hessenberg</a:t>
            </a:r>
            <a:r>
              <a:rPr lang="en-US" dirty="0" smtClean="0"/>
              <a:t> form.</a:t>
            </a:r>
            <a:endParaRPr lang="en-US" dirty="0"/>
          </a:p>
        </p:txBody>
      </p:sp>
      <p:cxnSp>
        <p:nvCxnSpPr>
          <p:cNvPr id="10" name="Straight Arrow Connector 9"/>
          <p:cNvCxnSpPr/>
          <p:nvPr/>
        </p:nvCxnSpPr>
        <p:spPr>
          <a:xfrm flipV="1">
            <a:off x="4267200" y="5879659"/>
            <a:ext cx="990600" cy="4290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18037472"/>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fontScale="90000"/>
          </a:bodyPr>
          <a:lstStyle/>
          <a:p>
            <a:r>
              <a:rPr lang="en-US" dirty="0"/>
              <a:t>Demonstration of the Single Shift Algorithm for a 5 </a:t>
            </a:r>
            <a:r>
              <a:rPr lang="en-US" dirty="0" smtClean="0"/>
              <a:t>×</a:t>
            </a:r>
            <a:r>
              <a:rPr lang="en-US" dirty="0" smtClean="0">
                <a:sym typeface="Symbol" panose="05050102010706020507" pitchFamily="18" charset="2"/>
              </a:rPr>
              <a:t> </a:t>
            </a:r>
            <a:r>
              <a:rPr lang="en-US" dirty="0">
                <a:sym typeface="Symbol" panose="05050102010706020507" pitchFamily="18" charset="2"/>
              </a:rPr>
              <a:t>5 </a:t>
            </a:r>
            <a:r>
              <a:rPr lang="en-US" dirty="0" smtClean="0">
                <a:sym typeface="Symbol" panose="05050102010706020507" pitchFamily="18" charset="2"/>
              </a:rPr>
              <a:t>Matrix</a:t>
            </a:r>
            <a:endParaRPr lang="en-US" dirty="0"/>
          </a:p>
        </p:txBody>
      </p:sp>
      <p:sp>
        <p:nvSpPr>
          <p:cNvPr id="9" name="Content Placeholder 8"/>
          <p:cNvSpPr>
            <a:spLocks noGrp="1"/>
          </p:cNvSpPr>
          <p:nvPr>
            <p:ph idx="1"/>
          </p:nvPr>
        </p:nvSpPr>
        <p:spPr/>
        <p:txBody>
          <a:bodyPr/>
          <a:lstStyle/>
          <a:p>
            <a:r>
              <a:rPr lang="en-US" dirty="0" smtClean="0"/>
              <a:t>Step 3: compute </a:t>
            </a:r>
            <a:r>
              <a:rPr lang="en-US" i="1" dirty="0" err="1" smtClean="0"/>
              <a:t>c</a:t>
            </a:r>
            <a:r>
              <a:rPr lang="en-US" i="1" baseline="-25000" dirty="0" err="1" smtClean="0"/>
              <a:t>3</a:t>
            </a:r>
            <a:r>
              <a:rPr lang="en-US" dirty="0" smtClean="0"/>
              <a:t> and </a:t>
            </a:r>
            <a:r>
              <a:rPr lang="en-US" i="1" dirty="0" err="1" smtClean="0"/>
              <a:t>s</a:t>
            </a:r>
            <a:r>
              <a:rPr lang="en-US" i="1" baseline="-25000" dirty="0" err="1" smtClean="0"/>
              <a:t>3</a:t>
            </a:r>
            <a:r>
              <a:rPr lang="en-US" dirty="0" smtClean="0"/>
              <a:t> from the elements </a:t>
            </a:r>
            <a:r>
              <a:rPr lang="en-US" i="1" dirty="0" err="1" smtClean="0"/>
              <a:t>H</a:t>
            </a:r>
            <a:r>
              <a:rPr lang="en-US" i="1" baseline="-25000" dirty="0" err="1" smtClean="0"/>
              <a:t>2</a:t>
            </a:r>
            <a:r>
              <a:rPr lang="en-US" i="1" dirty="0" smtClean="0"/>
              <a:t>(3,2)</a:t>
            </a:r>
            <a:r>
              <a:rPr lang="en-US" dirty="0" smtClean="0"/>
              <a:t> and </a:t>
            </a:r>
            <a:r>
              <a:rPr lang="en-US" i="1" dirty="0" err="1" smtClean="0"/>
              <a:t>H</a:t>
            </a:r>
            <a:r>
              <a:rPr lang="en-US" i="1" baseline="-25000" dirty="0" err="1" smtClean="0"/>
              <a:t>2</a:t>
            </a:r>
            <a:r>
              <a:rPr lang="en-US" i="1" dirty="0" smtClean="0"/>
              <a:t>(4,2)</a:t>
            </a:r>
            <a:r>
              <a:rPr lang="en-US" dirty="0" smtClean="0"/>
              <a:t>. Build</a:t>
            </a:r>
            <a:br>
              <a:rPr lang="en-US" dirty="0" smtClean="0"/>
            </a:br>
            <a:r>
              <a:rPr lang="en-US" dirty="0" smtClean="0"/>
              <a:t/>
            </a:r>
            <a:br>
              <a:rPr lang="en-US" dirty="0" smtClean="0"/>
            </a:br>
            <a:r>
              <a:rPr lang="en-US" dirty="0" smtClean="0"/>
              <a:t/>
            </a:r>
            <a:br>
              <a:rPr lang="en-US" dirty="0" smtClean="0"/>
            </a:br>
            <a:r>
              <a:rPr lang="en-US" dirty="0" smtClean="0"/>
              <a:t/>
            </a:r>
            <a:br>
              <a:rPr lang="en-US" dirty="0" smtClean="0"/>
            </a:br>
            <a:r>
              <a:rPr lang="en-US" dirty="0" smtClean="0"/>
              <a:t/>
            </a:r>
            <a:br>
              <a:rPr lang="en-US" dirty="0" smtClean="0"/>
            </a:br>
            <a:r>
              <a:rPr lang="en-US" dirty="0" smtClean="0"/>
              <a:t>and form</a:t>
            </a:r>
            <a:endParaRPr lang="en-US" dirty="0"/>
          </a:p>
        </p:txBody>
      </p:sp>
      <p:pic>
        <p:nvPicPr>
          <p:cNvPr id="12" name="Picture 11"/>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2667000" y="2819400"/>
            <a:ext cx="3134868" cy="1519428"/>
          </a:xfrm>
          <a:prstGeom prst="rect">
            <a:avLst/>
          </a:prstGeom>
        </p:spPr>
      </p:pic>
      <p:pic>
        <p:nvPicPr>
          <p:cNvPr id="14" name="Picture 13"/>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tretch>
            <a:fillRect/>
          </a:stretch>
        </p:blipFill>
        <p:spPr>
          <a:xfrm>
            <a:off x="2286000" y="4742973"/>
            <a:ext cx="5442204" cy="1517904"/>
          </a:xfrm>
          <a:prstGeom prst="rect">
            <a:avLst/>
          </a:prstGeom>
        </p:spPr>
      </p:pic>
      <p:sp>
        <p:nvSpPr>
          <p:cNvPr id="15" name="TextBox 14"/>
          <p:cNvSpPr txBox="1"/>
          <p:nvPr/>
        </p:nvSpPr>
        <p:spPr>
          <a:xfrm>
            <a:off x="2654157" y="6126163"/>
            <a:ext cx="2248501" cy="646331"/>
          </a:xfrm>
          <a:prstGeom prst="rect">
            <a:avLst/>
          </a:prstGeom>
          <a:noFill/>
        </p:spPr>
        <p:txBody>
          <a:bodyPr wrap="none" rtlCol="0">
            <a:spAutoFit/>
          </a:bodyPr>
          <a:lstStyle/>
          <a:p>
            <a:r>
              <a:rPr lang="en-US" dirty="0" smtClean="0"/>
              <a:t>Bulge - disturbs upper</a:t>
            </a:r>
          </a:p>
          <a:p>
            <a:r>
              <a:rPr lang="en-US" dirty="0" err="1" smtClean="0"/>
              <a:t>Hessenberg</a:t>
            </a:r>
            <a:r>
              <a:rPr lang="en-US" dirty="0" smtClean="0"/>
              <a:t> form.</a:t>
            </a:r>
            <a:endParaRPr lang="en-US" dirty="0"/>
          </a:p>
        </p:txBody>
      </p:sp>
      <p:cxnSp>
        <p:nvCxnSpPr>
          <p:cNvPr id="17" name="Straight Arrow Connector 16"/>
          <p:cNvCxnSpPr/>
          <p:nvPr/>
        </p:nvCxnSpPr>
        <p:spPr>
          <a:xfrm flipV="1">
            <a:off x="4969430" y="6147142"/>
            <a:ext cx="1421942" cy="3231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5417370"/>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Demonstration of the Single Shift Algorithm for a 5 </a:t>
            </a:r>
            <a:r>
              <a:rPr lang="en-US" dirty="0" smtClean="0"/>
              <a:t>×</a:t>
            </a:r>
            <a:r>
              <a:rPr lang="en-US" dirty="0" smtClean="0">
                <a:sym typeface="Symbol" panose="05050102010706020507" pitchFamily="18" charset="2"/>
              </a:rPr>
              <a:t> </a:t>
            </a:r>
            <a:r>
              <a:rPr lang="en-US" dirty="0">
                <a:sym typeface="Symbol" panose="05050102010706020507" pitchFamily="18" charset="2"/>
              </a:rPr>
              <a:t>5 </a:t>
            </a:r>
            <a:r>
              <a:rPr lang="en-US" dirty="0" smtClean="0">
                <a:sym typeface="Symbol" panose="05050102010706020507" pitchFamily="18" charset="2"/>
              </a:rPr>
              <a:t>Matrix</a:t>
            </a:r>
            <a:endParaRPr lang="en-US" dirty="0"/>
          </a:p>
        </p:txBody>
      </p:sp>
      <p:sp>
        <p:nvSpPr>
          <p:cNvPr id="3" name="Content Placeholder 2"/>
          <p:cNvSpPr>
            <a:spLocks noGrp="1"/>
          </p:cNvSpPr>
          <p:nvPr>
            <p:ph idx="1"/>
          </p:nvPr>
        </p:nvSpPr>
        <p:spPr/>
        <p:txBody>
          <a:bodyPr/>
          <a:lstStyle/>
          <a:p>
            <a:r>
              <a:rPr lang="en-US" dirty="0" smtClean="0"/>
              <a:t>Step 4: compute </a:t>
            </a:r>
            <a:r>
              <a:rPr lang="en-US" i="1" dirty="0" err="1" smtClean="0"/>
              <a:t>c</a:t>
            </a:r>
            <a:r>
              <a:rPr lang="en-US" i="1" baseline="-25000" dirty="0" err="1" smtClean="0"/>
              <a:t>4</a:t>
            </a:r>
            <a:r>
              <a:rPr lang="en-US" dirty="0" smtClean="0"/>
              <a:t> and </a:t>
            </a:r>
            <a:r>
              <a:rPr lang="en-US" i="1" dirty="0" err="1" smtClean="0"/>
              <a:t>s</a:t>
            </a:r>
            <a:r>
              <a:rPr lang="en-US" i="1" baseline="-25000" dirty="0" err="1" smtClean="0"/>
              <a:t>4</a:t>
            </a:r>
            <a:r>
              <a:rPr lang="en-US" dirty="0" smtClean="0"/>
              <a:t> from the elements </a:t>
            </a:r>
            <a:r>
              <a:rPr lang="en-US" i="1" dirty="0" err="1" smtClean="0"/>
              <a:t>H</a:t>
            </a:r>
            <a:r>
              <a:rPr lang="en-US" i="1" baseline="-25000" dirty="0" err="1" smtClean="0"/>
              <a:t>3</a:t>
            </a:r>
            <a:r>
              <a:rPr lang="en-US" i="1" dirty="0" smtClean="0"/>
              <a:t>(4,3)</a:t>
            </a:r>
            <a:r>
              <a:rPr lang="en-US" dirty="0" smtClean="0"/>
              <a:t> and </a:t>
            </a:r>
            <a:r>
              <a:rPr lang="en-US" i="1" dirty="0" err="1" smtClean="0"/>
              <a:t>H</a:t>
            </a:r>
            <a:r>
              <a:rPr lang="en-US" i="1" baseline="-25000" dirty="0" err="1" smtClean="0"/>
              <a:t>3</a:t>
            </a:r>
            <a:r>
              <a:rPr lang="en-US" i="1" dirty="0" smtClean="0"/>
              <a:t>(5,3)</a:t>
            </a:r>
            <a:r>
              <a:rPr lang="en-US" dirty="0" smtClean="0"/>
              <a:t>. Build</a:t>
            </a:r>
            <a:br>
              <a:rPr lang="en-US" dirty="0" smtClean="0"/>
            </a:br>
            <a:r>
              <a:rPr lang="en-US" dirty="0" smtClean="0"/>
              <a:t/>
            </a:r>
            <a:br>
              <a:rPr lang="en-US" dirty="0" smtClean="0"/>
            </a:br>
            <a:r>
              <a:rPr lang="en-US" dirty="0" smtClean="0"/>
              <a:t/>
            </a:r>
            <a:br>
              <a:rPr lang="en-US" dirty="0" smtClean="0"/>
            </a:br>
            <a:r>
              <a:rPr lang="en-US" dirty="0" smtClean="0"/>
              <a:t/>
            </a:r>
            <a:br>
              <a:rPr lang="en-US" dirty="0" smtClean="0"/>
            </a:br>
            <a:r>
              <a:rPr lang="en-US" dirty="0" smtClean="0"/>
              <a:t/>
            </a:r>
            <a:br>
              <a:rPr lang="en-US" dirty="0" smtClean="0"/>
            </a:br>
            <a:r>
              <a:rPr lang="en-US" dirty="0" smtClean="0"/>
              <a:t>and form </a:t>
            </a:r>
            <a:endParaRPr lang="en-US" dirty="0"/>
          </a:p>
        </p:txBody>
      </p:sp>
      <p:pic>
        <p:nvPicPr>
          <p:cNvPr id="5" name="Picture 4"/>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2743200" y="2895600"/>
            <a:ext cx="3134868" cy="1519428"/>
          </a:xfrm>
          <a:prstGeom prst="rect">
            <a:avLst/>
          </a:prstGeom>
        </p:spPr>
      </p:pic>
      <p:pic>
        <p:nvPicPr>
          <p:cNvPr id="7" name="Picture 6"/>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tretch>
            <a:fillRect/>
          </a:stretch>
        </p:blipFill>
        <p:spPr>
          <a:xfrm>
            <a:off x="1468374" y="4951476"/>
            <a:ext cx="5684520" cy="1517904"/>
          </a:xfrm>
          <a:prstGeom prst="rect">
            <a:avLst/>
          </a:prstGeom>
        </p:spPr>
      </p:pic>
    </p:spTree>
    <p:extLst>
      <p:ext uri="{BB962C8B-B14F-4D97-AF65-F5344CB8AC3E}">
        <p14:creationId xmlns:p14="http://schemas.microsoft.com/office/powerpoint/2010/main" val="1407926841"/>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5146"/>
            <a:ext cx="8229600" cy="1143000"/>
          </a:xfrm>
        </p:spPr>
        <p:txBody>
          <a:bodyPr>
            <a:normAutofit fontScale="90000"/>
          </a:bodyPr>
          <a:lstStyle/>
          <a:p>
            <a:r>
              <a:rPr lang="en-US" dirty="0"/>
              <a:t>Demonstration of the Single Shift Algorithm for a 5 </a:t>
            </a:r>
            <a:r>
              <a:rPr lang="en-US" dirty="0" smtClean="0"/>
              <a:t>×</a:t>
            </a:r>
            <a:r>
              <a:rPr lang="en-US" dirty="0" smtClean="0">
                <a:sym typeface="Symbol" panose="05050102010706020507" pitchFamily="18" charset="2"/>
              </a:rPr>
              <a:t> </a:t>
            </a:r>
            <a:r>
              <a:rPr lang="en-US" dirty="0">
                <a:sym typeface="Symbol" panose="05050102010706020507" pitchFamily="18" charset="2"/>
              </a:rPr>
              <a:t>5 Matrix</a:t>
            </a:r>
            <a:endParaRPr lang="en-US" dirty="0"/>
          </a:p>
        </p:txBody>
      </p:sp>
      <p:sp>
        <p:nvSpPr>
          <p:cNvPr id="3" name="Content Placeholder 2"/>
          <p:cNvSpPr>
            <a:spLocks noGrp="1"/>
          </p:cNvSpPr>
          <p:nvPr>
            <p:ph idx="1"/>
          </p:nvPr>
        </p:nvSpPr>
        <p:spPr>
          <a:xfrm>
            <a:off x="457200" y="1208146"/>
            <a:ext cx="8229600" cy="4525963"/>
          </a:xfrm>
        </p:spPr>
        <p:txBody>
          <a:bodyPr>
            <a:normAutofit fontScale="92500" lnSpcReduction="10000"/>
          </a:bodyPr>
          <a:lstStyle/>
          <a:p>
            <a:r>
              <a:rPr lang="en-US" dirty="0" smtClean="0"/>
              <a:t>Let                   and</a:t>
            </a:r>
            <a:br>
              <a:rPr lang="en-US" dirty="0" smtClean="0"/>
            </a:br>
            <a:r>
              <a:rPr lang="en-US" dirty="0" smtClean="0"/>
              <a:t/>
            </a:r>
            <a:br>
              <a:rPr lang="en-US" dirty="0" smtClean="0"/>
            </a:br>
            <a:r>
              <a:rPr lang="en-US" dirty="0" smtClean="0"/>
              <a:t/>
            </a:r>
            <a:br>
              <a:rPr lang="en-US" dirty="0" smtClean="0"/>
            </a:br>
            <a:r>
              <a:rPr lang="en-US" i="1" dirty="0" smtClean="0"/>
              <a:t>K </a:t>
            </a:r>
            <a:r>
              <a:rPr lang="en-US" dirty="0"/>
              <a:t>has the </a:t>
            </a:r>
            <a:r>
              <a:rPr lang="en-US" dirty="0" smtClean="0"/>
              <a:t>form</a:t>
            </a:r>
            <a:br>
              <a:rPr lang="en-US" dirty="0" smtClean="0"/>
            </a:br>
            <a:r>
              <a:rPr lang="en-US" dirty="0" smtClean="0"/>
              <a:t/>
            </a:r>
            <a:br>
              <a:rPr lang="en-US" dirty="0" smtClean="0"/>
            </a:br>
            <a:r>
              <a:rPr lang="en-US" dirty="0" smtClean="0"/>
              <a:t/>
            </a:r>
            <a:br>
              <a:rPr lang="en-US" dirty="0" smtClean="0"/>
            </a:br>
            <a:r>
              <a:rPr lang="en-US" dirty="0" smtClean="0"/>
              <a:t>and the first column is the same as when Givens </a:t>
            </a:r>
            <a:r>
              <a:rPr lang="en-US" dirty="0"/>
              <a:t>rotations are used to compute the QR decomposition of </a:t>
            </a:r>
            <a:r>
              <a:rPr lang="en-US" i="1" dirty="0" smtClean="0"/>
              <a:t>H-σ </a:t>
            </a:r>
            <a:r>
              <a:rPr lang="en-US" i="1" dirty="0"/>
              <a:t>I</a:t>
            </a:r>
            <a:r>
              <a:rPr lang="en-US" dirty="0"/>
              <a:t> </a:t>
            </a:r>
            <a:r>
              <a:rPr lang="en-US" dirty="0" smtClean="0"/>
              <a:t>. </a:t>
            </a:r>
            <a:r>
              <a:rPr lang="en-US" dirty="0"/>
              <a:t>Except for signs, </a:t>
            </a:r>
            <a:r>
              <a:rPr lang="en-US" i="1" dirty="0" smtClean="0"/>
              <a:t>K</a:t>
            </a:r>
            <a:r>
              <a:rPr lang="en-US" dirty="0" smtClean="0"/>
              <a:t> </a:t>
            </a:r>
            <a:r>
              <a:rPr lang="en-US" dirty="0"/>
              <a:t>is the matrix we would obtain by doing an explicit </a:t>
            </a:r>
            <a:r>
              <a:rPr lang="en-US" dirty="0" smtClean="0"/>
              <a:t>shift.</a:t>
            </a:r>
            <a:endParaRPr lang="en-US" dirty="0"/>
          </a:p>
        </p:txBody>
      </p:sp>
      <p:graphicFrame>
        <p:nvGraphicFramePr>
          <p:cNvPr id="7" name="Object 6"/>
          <p:cNvGraphicFramePr>
            <a:graphicFrameLocks noChangeAspect="1"/>
          </p:cNvGraphicFramePr>
          <p:nvPr>
            <p:extLst>
              <p:ext uri="{D42A27DB-BD31-4B8C-83A1-F6EECF244321}">
                <p14:modId xmlns:p14="http://schemas.microsoft.com/office/powerpoint/2010/main" val="2842164495"/>
              </p:ext>
            </p:extLst>
          </p:nvPr>
        </p:nvGraphicFramePr>
        <p:xfrm>
          <a:off x="1495566" y="1314354"/>
          <a:ext cx="1476375" cy="381000"/>
        </p:xfrm>
        <a:graphic>
          <a:graphicData uri="http://schemas.openxmlformats.org/presentationml/2006/ole">
            <mc:AlternateContent xmlns:mc="http://schemas.openxmlformats.org/markup-compatibility/2006">
              <mc:Choice xmlns:v="urn:schemas-microsoft-com:vml" Requires="v">
                <p:oleObj spid="_x0000_s589888" name="Equation" r:id="rId3" imgW="1181100" imgH="304800" progId="Equation.DSMT4">
                  <p:embed/>
                </p:oleObj>
              </mc:Choice>
              <mc:Fallback>
                <p:oleObj name="Equation" r:id="rId3" imgW="1181100" imgH="304800" progId="Equation.DSMT4">
                  <p:embed/>
                  <p:pic>
                    <p:nvPicPr>
                      <p:cNvPr id="0" name=""/>
                      <p:cNvPicPr/>
                      <p:nvPr/>
                    </p:nvPicPr>
                    <p:blipFill>
                      <a:blip r:embed="rId4"/>
                      <a:stretch>
                        <a:fillRect/>
                      </a:stretch>
                    </p:blipFill>
                    <p:spPr>
                      <a:xfrm>
                        <a:off x="1495566" y="1314354"/>
                        <a:ext cx="1476375" cy="381000"/>
                      </a:xfrm>
                      <a:prstGeom prst="rect">
                        <a:avLst/>
                      </a:prstGeom>
                    </p:spPr>
                  </p:pic>
                </p:oleObj>
              </mc:Fallback>
            </mc:AlternateContent>
          </a:graphicData>
        </a:graphic>
      </p:graphicFrame>
      <p:graphicFrame>
        <p:nvGraphicFramePr>
          <p:cNvPr id="8" name="Object 7"/>
          <p:cNvGraphicFramePr>
            <a:graphicFrameLocks noChangeAspect="1"/>
          </p:cNvGraphicFramePr>
          <p:nvPr>
            <p:extLst>
              <p:ext uri="{D42A27DB-BD31-4B8C-83A1-F6EECF244321}">
                <p14:modId xmlns:p14="http://schemas.microsoft.com/office/powerpoint/2010/main" val="1789440626"/>
              </p:ext>
            </p:extLst>
          </p:nvPr>
        </p:nvGraphicFramePr>
        <p:xfrm>
          <a:off x="3257550" y="1495569"/>
          <a:ext cx="1564640" cy="894080"/>
        </p:xfrm>
        <a:graphic>
          <a:graphicData uri="http://schemas.openxmlformats.org/presentationml/2006/ole">
            <mc:AlternateContent xmlns:mc="http://schemas.openxmlformats.org/markup-compatibility/2006">
              <mc:Choice xmlns:v="urn:schemas-microsoft-com:vml" Requires="v">
                <p:oleObj spid="_x0000_s589889" name="Equation" r:id="rId5" imgW="1955800" imgH="1117600" progId="Equation.DSMT4">
                  <p:embed/>
                </p:oleObj>
              </mc:Choice>
              <mc:Fallback>
                <p:oleObj name="Equation" r:id="rId5" imgW="1955800" imgH="1117600" progId="Equation.DSMT4">
                  <p:embed/>
                  <p:pic>
                    <p:nvPicPr>
                      <p:cNvPr id="0" name=""/>
                      <p:cNvPicPr/>
                      <p:nvPr/>
                    </p:nvPicPr>
                    <p:blipFill>
                      <a:blip r:embed="rId6"/>
                      <a:stretch>
                        <a:fillRect/>
                      </a:stretch>
                    </p:blipFill>
                    <p:spPr>
                      <a:xfrm>
                        <a:off x="3257550" y="1495569"/>
                        <a:ext cx="1564640" cy="894080"/>
                      </a:xfrm>
                      <a:prstGeom prst="rect">
                        <a:avLst/>
                      </a:prstGeom>
                    </p:spPr>
                  </p:pic>
                </p:oleObj>
              </mc:Fallback>
            </mc:AlternateContent>
          </a:graphicData>
        </a:graphic>
      </p:graphicFrame>
      <p:graphicFrame>
        <p:nvGraphicFramePr>
          <p:cNvPr id="10" name="Object 9"/>
          <p:cNvGraphicFramePr>
            <a:graphicFrameLocks noChangeAspect="1"/>
          </p:cNvGraphicFramePr>
          <p:nvPr>
            <p:extLst>
              <p:ext uri="{D42A27DB-BD31-4B8C-83A1-F6EECF244321}">
                <p14:modId xmlns:p14="http://schemas.microsoft.com/office/powerpoint/2010/main" val="3469580869"/>
              </p:ext>
            </p:extLst>
          </p:nvPr>
        </p:nvGraphicFramePr>
        <p:xfrm>
          <a:off x="3238312" y="2590800"/>
          <a:ext cx="1300480" cy="1016000"/>
        </p:xfrm>
        <a:graphic>
          <a:graphicData uri="http://schemas.openxmlformats.org/presentationml/2006/ole">
            <mc:AlternateContent xmlns:mc="http://schemas.openxmlformats.org/markup-compatibility/2006">
              <mc:Choice xmlns:v="urn:schemas-microsoft-com:vml" Requires="v">
                <p:oleObj spid="_x0000_s589890" name="Equation" r:id="rId7" imgW="1625600" imgH="1270000" progId="Equation.DSMT4">
                  <p:embed/>
                </p:oleObj>
              </mc:Choice>
              <mc:Fallback>
                <p:oleObj name="Equation" r:id="rId7" imgW="1625600" imgH="1270000" progId="Equation.DSMT4">
                  <p:embed/>
                  <p:pic>
                    <p:nvPicPr>
                      <p:cNvPr id="0" name=""/>
                      <p:cNvPicPr/>
                      <p:nvPr/>
                    </p:nvPicPr>
                    <p:blipFill>
                      <a:blip r:embed="rId8"/>
                      <a:stretch>
                        <a:fillRect/>
                      </a:stretch>
                    </p:blipFill>
                    <p:spPr>
                      <a:xfrm>
                        <a:off x="3238312" y="2590800"/>
                        <a:ext cx="1300480" cy="1016000"/>
                      </a:xfrm>
                      <a:prstGeom prst="rect">
                        <a:avLst/>
                      </a:prstGeom>
                    </p:spPr>
                  </p:pic>
                </p:oleObj>
              </mc:Fallback>
            </mc:AlternateContent>
          </a:graphicData>
        </a:graphic>
      </p:graphicFrame>
    </p:spTree>
    <p:extLst>
      <p:ext uri="{BB962C8B-B14F-4D97-AF65-F5344CB8AC3E}">
        <p14:creationId xmlns:p14="http://schemas.microsoft.com/office/powerpoint/2010/main" val="1006966382"/>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26725"/>
            <a:ext cx="9144000" cy="1170960"/>
          </a:xfrm>
        </p:spPr>
        <p:txBody>
          <a:bodyPr>
            <a:normAutofit/>
          </a:bodyPr>
          <a:lstStyle/>
          <a:p>
            <a:r>
              <a:rPr lang="en-US" dirty="0" smtClean="0"/>
              <a:t>Algorithm chase </a:t>
            </a:r>
            <a:endParaRPr lang="en-US" dirty="0"/>
          </a:p>
        </p:txBody>
      </p:sp>
      <p:pic>
        <p:nvPicPr>
          <p:cNvPr id="6" name="Picture 5" descr="TP_tmp.png"/>
          <p:cNvPicPr>
            <a:picLocks noChangeAspect="1"/>
          </p:cNvPicPr>
          <p:nvPr>
            <p:custDataLst>
              <p:tags r:id="rId1"/>
            </p:custDataLst>
          </p:nvPr>
        </p:nvPicPr>
        <p:blipFill rotWithShape="1">
          <a:blip r:embed="rId3" cstate="print">
            <a:clrChange>
              <a:clrFrom>
                <a:srgbClr val="FEFEFE"/>
              </a:clrFrom>
              <a:clrTo>
                <a:srgbClr val="FEFEFE">
                  <a:alpha val="0"/>
                </a:srgbClr>
              </a:clrTo>
            </a:clrChange>
            <a:extLst>
              <a:ext uri="{28A0092B-C50C-407E-A947-70E740481C1C}">
                <a14:useLocalDpi xmlns:a14="http://schemas.microsoft.com/office/drawing/2010/main" val="0"/>
              </a:ext>
            </a:extLst>
          </a:blip>
          <a:srcRect b="8919"/>
          <a:stretch/>
        </p:blipFill>
        <p:spPr bwMode="auto">
          <a:xfrm>
            <a:off x="96426" y="1528703"/>
            <a:ext cx="8763000" cy="3400778"/>
          </a:xfrm>
          <a:prstGeom prst="rect">
            <a:avLst/>
          </a:prstGeom>
          <a:noFill/>
          <a:ln/>
          <a:effectLst/>
          <a:extLst>
            <a:ext uri="{909E8E84-426E-40dd-AFC4-6F175D3DCCD1}">
              <a14:hiddenFill xmlns:a14="http://schemas.microsoft.com/office/drawing/2010/main" xmlns="">
                <a:solidFill>
                  <a:srgbClr val="000000">
                    <a:alpha val="0"/>
                  </a:srgbClr>
                </a:solidFill>
              </a14:hiddenFill>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spTree>
    <p:extLst>
      <p:ext uri="{BB962C8B-B14F-4D97-AF65-F5344CB8AC3E}">
        <p14:creationId xmlns:p14="http://schemas.microsoft.com/office/powerpoint/2010/main" val="2558500745"/>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53715"/>
            <a:ext cx="9144000" cy="1170960"/>
          </a:xfrm>
        </p:spPr>
        <p:txBody>
          <a:bodyPr>
            <a:normAutofit/>
          </a:bodyPr>
          <a:lstStyle/>
          <a:p>
            <a:r>
              <a:rPr lang="en-US" dirty="0" smtClean="0"/>
              <a:t>Algorithm chase</a:t>
            </a:r>
            <a:endParaRPr lang="en-US" dirty="0"/>
          </a:p>
        </p:txBody>
      </p:sp>
      <p:pic>
        <p:nvPicPr>
          <p:cNvPr id="5" name="Picture 4" descr="TP_tmp.png"/>
          <p:cNvPicPr>
            <a:picLocks noChangeAspect="1"/>
          </p:cNvPicPr>
          <p:nvPr>
            <p:custDataLst>
              <p:tags r:id="rId2"/>
            </p:custDataLst>
          </p:nvPr>
        </p:nvPicPr>
        <p:blipFill rotWithShape="1">
          <a:blip r:embed="rId4" cstate="print">
            <a:clrChange>
              <a:clrFrom>
                <a:srgbClr val="FEFEFE"/>
              </a:clrFrom>
              <a:clrTo>
                <a:srgbClr val="FEFEFE">
                  <a:alpha val="0"/>
                </a:srgbClr>
              </a:clrTo>
            </a:clrChange>
            <a:extLst>
              <a:ext uri="{28A0092B-C50C-407E-A947-70E740481C1C}">
                <a14:useLocalDpi xmlns:a14="http://schemas.microsoft.com/office/drawing/2010/main" val="0"/>
              </a:ext>
            </a:extLst>
          </a:blip>
          <a:srcRect t="10349"/>
          <a:stretch/>
        </p:blipFill>
        <p:spPr>
          <a:xfrm>
            <a:off x="181091" y="2032000"/>
            <a:ext cx="8763000" cy="3096918"/>
          </a:xfrm>
          <a:prstGeom prst="rect">
            <a:avLst/>
          </a:prstGeom>
          <a:noFill/>
          <a:extLst>
            <a:ext uri="{909E8E84-426E-40dd-AFC4-6F175D3DCCD1}">
              <a14:hiddenFill xmlns:a14="http://schemas.microsoft.com/office/drawing/2010/main" xmlns="">
                <a:solidFill>
                  <a:scrgbClr r="0" g="0" b="0">
                    <a:alpha val="0"/>
                  </a:scrgbClr>
                </a:solidFill>
              </a14:hiddenFill>
            </a:ext>
          </a:extLst>
        </p:spPr>
      </p:pic>
      <p:sp>
        <p:nvSpPr>
          <p:cNvPr id="2" name="TextBox 1"/>
          <p:cNvSpPr txBox="1"/>
          <p:nvPr/>
        </p:nvSpPr>
        <p:spPr>
          <a:xfrm>
            <a:off x="1752600" y="5859007"/>
            <a:ext cx="3688767" cy="369332"/>
          </a:xfrm>
          <a:prstGeom prst="rect">
            <a:avLst/>
          </a:prstGeom>
          <a:noFill/>
        </p:spPr>
        <p:txBody>
          <a:bodyPr wrap="none" rtlCol="0">
            <a:spAutoFit/>
          </a:bodyPr>
          <a:lstStyle/>
          <a:p>
            <a:r>
              <a:rPr lang="en-US" dirty="0" smtClean="0"/>
              <a:t>NOTE: </a:t>
            </a:r>
            <a:r>
              <a:rPr lang="en-US" dirty="0" err="1" smtClean="0"/>
              <a:t>givensmult</a:t>
            </a:r>
            <a:r>
              <a:rPr lang="en-US" dirty="0" smtClean="0"/>
              <a:t>(</a:t>
            </a:r>
            <a:r>
              <a:rPr lang="en-US" dirty="0" err="1" smtClean="0"/>
              <a:t>H,i,j,c,s</a:t>
            </a:r>
            <a:r>
              <a:rPr lang="en-US" dirty="0" smtClean="0"/>
              <a:t>) computes </a:t>
            </a:r>
            <a:endParaRPr lang="en-US" dirty="0"/>
          </a:p>
        </p:txBody>
      </p:sp>
      <p:graphicFrame>
        <p:nvGraphicFramePr>
          <p:cNvPr id="7" name="Object 6"/>
          <p:cNvGraphicFramePr>
            <a:graphicFrameLocks noChangeAspect="1"/>
          </p:cNvGraphicFramePr>
          <p:nvPr>
            <p:extLst>
              <p:ext uri="{D42A27DB-BD31-4B8C-83A1-F6EECF244321}">
                <p14:modId xmlns:p14="http://schemas.microsoft.com/office/powerpoint/2010/main" val="1009485148"/>
              </p:ext>
            </p:extLst>
          </p:nvPr>
        </p:nvGraphicFramePr>
        <p:xfrm>
          <a:off x="5305566" y="5915169"/>
          <a:ext cx="1019810" cy="293370"/>
        </p:xfrm>
        <a:graphic>
          <a:graphicData uri="http://schemas.openxmlformats.org/presentationml/2006/ole">
            <mc:AlternateContent xmlns:mc="http://schemas.openxmlformats.org/markup-compatibility/2006">
              <mc:Choice xmlns:v="urn:schemas-microsoft-com:vml" Requires="v">
                <p:oleObj spid="_x0000_s590869" name="Equation" r:id="rId5" imgW="927100" imgH="266700" progId="Equation.DSMT4">
                  <p:embed/>
                </p:oleObj>
              </mc:Choice>
              <mc:Fallback>
                <p:oleObj name="Equation" r:id="rId5" imgW="927100" imgH="266700" progId="Equation.DSMT4">
                  <p:embed/>
                  <p:pic>
                    <p:nvPicPr>
                      <p:cNvPr id="0" name=""/>
                      <p:cNvPicPr/>
                      <p:nvPr/>
                    </p:nvPicPr>
                    <p:blipFill>
                      <a:blip r:embed="rId6"/>
                      <a:stretch>
                        <a:fillRect/>
                      </a:stretch>
                    </p:blipFill>
                    <p:spPr>
                      <a:xfrm>
                        <a:off x="5305566" y="5915169"/>
                        <a:ext cx="1019810" cy="293370"/>
                      </a:xfrm>
                      <a:prstGeom prst="rect">
                        <a:avLst/>
                      </a:prstGeom>
                    </p:spPr>
                  </p:pic>
                </p:oleObj>
              </mc:Fallback>
            </mc:AlternateContent>
          </a:graphicData>
        </a:graphic>
      </p:graphicFrame>
    </p:spTree>
    <p:extLst>
      <p:ext uri="{BB962C8B-B14F-4D97-AF65-F5344CB8AC3E}">
        <p14:creationId xmlns:p14="http://schemas.microsoft.com/office/powerpoint/2010/main" val="83125680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Vibrations </a:t>
            </a:r>
            <a:r>
              <a:rPr lang="en-US" dirty="0"/>
              <a:t>and </a:t>
            </a:r>
            <a:r>
              <a:rPr lang="en-US" dirty="0" smtClean="0"/>
              <a:t>Resonance</a:t>
            </a:r>
            <a:endParaRPr lang="en-US" dirty="0"/>
          </a:p>
        </p:txBody>
      </p:sp>
      <p:sp>
        <p:nvSpPr>
          <p:cNvPr id="3" name="Content Placeholder 2"/>
          <p:cNvSpPr>
            <a:spLocks noGrp="1"/>
          </p:cNvSpPr>
          <p:nvPr>
            <p:ph idx="1"/>
          </p:nvPr>
        </p:nvSpPr>
        <p:spPr/>
        <p:txBody>
          <a:bodyPr/>
          <a:lstStyle/>
          <a:p>
            <a:r>
              <a:rPr lang="en-US" dirty="0" smtClean="0"/>
              <a:t>The matrix                is invertible if</a:t>
            </a:r>
            <a:br>
              <a:rPr lang="en-US" dirty="0" smtClean="0"/>
            </a:br>
            <a:r>
              <a:rPr lang="en-US" dirty="0" smtClean="0"/>
              <a:t/>
            </a:r>
            <a:br>
              <a:rPr lang="en-US" dirty="0" smtClean="0"/>
            </a:br>
            <a:r>
              <a:rPr lang="en-US" dirty="0" smtClean="0"/>
              <a:t/>
            </a:r>
            <a:br>
              <a:rPr lang="en-US" dirty="0" smtClean="0"/>
            </a:br>
            <a:r>
              <a:rPr lang="en-US" dirty="0" smtClean="0"/>
              <a:t/>
            </a:r>
            <a:br>
              <a:rPr lang="en-US" dirty="0" smtClean="0"/>
            </a:br>
            <a:r>
              <a:rPr lang="en-US" dirty="0" smtClean="0"/>
              <a:t>If      is close to one of these frequencies,</a:t>
            </a:r>
            <a:br>
              <a:rPr lang="en-US" dirty="0" smtClean="0"/>
            </a:br>
            <a:r>
              <a:rPr lang="en-US" dirty="0" smtClean="0"/>
              <a:t>is close to singular, and resonance occurs. </a:t>
            </a:r>
            <a:endParaRPr lang="en-US" dirty="0"/>
          </a:p>
        </p:txBody>
      </p:sp>
      <p:graphicFrame>
        <p:nvGraphicFramePr>
          <p:cNvPr id="6" name="Object 5"/>
          <p:cNvGraphicFramePr>
            <a:graphicFrameLocks noChangeAspect="1"/>
          </p:cNvGraphicFramePr>
          <p:nvPr>
            <p:extLst>
              <p:ext uri="{D42A27DB-BD31-4B8C-83A1-F6EECF244321}">
                <p14:modId xmlns:p14="http://schemas.microsoft.com/office/powerpoint/2010/main" val="536728025"/>
              </p:ext>
            </p:extLst>
          </p:nvPr>
        </p:nvGraphicFramePr>
        <p:xfrm>
          <a:off x="2895600" y="1600200"/>
          <a:ext cx="1085850" cy="647700"/>
        </p:xfrm>
        <a:graphic>
          <a:graphicData uri="http://schemas.openxmlformats.org/presentationml/2006/ole">
            <mc:AlternateContent xmlns:mc="http://schemas.openxmlformats.org/markup-compatibility/2006">
              <mc:Choice xmlns:v="urn:schemas-microsoft-com:vml" Requires="v">
                <p:oleObj spid="_x0000_s548163" name="Equation" r:id="rId3" imgW="723900" imgH="431800" progId="Equation.DSMT4">
                  <p:embed/>
                </p:oleObj>
              </mc:Choice>
              <mc:Fallback>
                <p:oleObj name="Equation" r:id="rId3" imgW="723900" imgH="431800" progId="Equation.DSMT4">
                  <p:embed/>
                  <p:pic>
                    <p:nvPicPr>
                      <p:cNvPr id="0" name=""/>
                      <p:cNvPicPr/>
                      <p:nvPr/>
                    </p:nvPicPr>
                    <p:blipFill>
                      <a:blip r:embed="rId4"/>
                      <a:stretch>
                        <a:fillRect/>
                      </a:stretch>
                    </p:blipFill>
                    <p:spPr>
                      <a:xfrm>
                        <a:off x="2895600" y="1600200"/>
                        <a:ext cx="1085850" cy="647700"/>
                      </a:xfrm>
                      <a:prstGeom prst="rect">
                        <a:avLst/>
                      </a:prstGeom>
                    </p:spPr>
                  </p:pic>
                </p:oleObj>
              </mc:Fallback>
            </mc:AlternateContent>
          </a:graphicData>
        </a:graphic>
      </p:graphicFrame>
      <p:graphicFrame>
        <p:nvGraphicFramePr>
          <p:cNvPr id="14" name="Object 13"/>
          <p:cNvGraphicFramePr>
            <a:graphicFrameLocks noChangeAspect="1"/>
          </p:cNvGraphicFramePr>
          <p:nvPr>
            <p:extLst>
              <p:ext uri="{D42A27DB-BD31-4B8C-83A1-F6EECF244321}">
                <p14:modId xmlns:p14="http://schemas.microsoft.com/office/powerpoint/2010/main" val="4007678161"/>
              </p:ext>
            </p:extLst>
          </p:nvPr>
        </p:nvGraphicFramePr>
        <p:xfrm>
          <a:off x="3276600" y="2590800"/>
          <a:ext cx="1543050" cy="647700"/>
        </p:xfrm>
        <a:graphic>
          <a:graphicData uri="http://schemas.openxmlformats.org/presentationml/2006/ole">
            <mc:AlternateContent xmlns:mc="http://schemas.openxmlformats.org/markup-compatibility/2006">
              <mc:Choice xmlns:v="urn:schemas-microsoft-com:vml" Requires="v">
                <p:oleObj spid="_x0000_s548164" name="Equation" r:id="rId5" imgW="1028700" imgH="431800" progId="Equation.DSMT4">
                  <p:embed/>
                </p:oleObj>
              </mc:Choice>
              <mc:Fallback>
                <p:oleObj name="Equation" r:id="rId5" imgW="1028700" imgH="431800" progId="Equation.DSMT4">
                  <p:embed/>
                  <p:pic>
                    <p:nvPicPr>
                      <p:cNvPr id="0" name=""/>
                      <p:cNvPicPr/>
                      <p:nvPr/>
                    </p:nvPicPr>
                    <p:blipFill>
                      <a:blip r:embed="rId6"/>
                      <a:stretch>
                        <a:fillRect/>
                      </a:stretch>
                    </p:blipFill>
                    <p:spPr>
                      <a:xfrm>
                        <a:off x="3276600" y="2590800"/>
                        <a:ext cx="1543050" cy="647700"/>
                      </a:xfrm>
                      <a:prstGeom prst="rect">
                        <a:avLst/>
                      </a:prstGeom>
                    </p:spPr>
                  </p:pic>
                </p:oleObj>
              </mc:Fallback>
            </mc:AlternateContent>
          </a:graphicData>
        </a:graphic>
      </p:graphicFrame>
      <p:graphicFrame>
        <p:nvGraphicFramePr>
          <p:cNvPr id="15" name="Object 14"/>
          <p:cNvGraphicFramePr>
            <a:graphicFrameLocks noChangeAspect="1"/>
          </p:cNvGraphicFramePr>
          <p:nvPr>
            <p:extLst>
              <p:ext uri="{D42A27DB-BD31-4B8C-83A1-F6EECF244321}">
                <p14:modId xmlns:p14="http://schemas.microsoft.com/office/powerpoint/2010/main" val="861071673"/>
              </p:ext>
            </p:extLst>
          </p:nvPr>
        </p:nvGraphicFramePr>
        <p:xfrm>
          <a:off x="1219200" y="3733800"/>
          <a:ext cx="330200" cy="330200"/>
        </p:xfrm>
        <a:graphic>
          <a:graphicData uri="http://schemas.openxmlformats.org/presentationml/2006/ole">
            <mc:AlternateContent xmlns:mc="http://schemas.openxmlformats.org/markup-compatibility/2006">
              <mc:Choice xmlns:v="urn:schemas-microsoft-com:vml" Requires="v">
                <p:oleObj spid="_x0000_s548165" name="Equation" r:id="rId7" imgW="203200" imgH="203200" progId="Equation.DSMT4">
                  <p:embed/>
                </p:oleObj>
              </mc:Choice>
              <mc:Fallback>
                <p:oleObj name="Equation" r:id="rId7" imgW="203200" imgH="203200" progId="Equation.DSMT4">
                  <p:embed/>
                  <p:pic>
                    <p:nvPicPr>
                      <p:cNvPr id="0" name=""/>
                      <p:cNvPicPr/>
                      <p:nvPr/>
                    </p:nvPicPr>
                    <p:blipFill>
                      <a:blip r:embed="rId8"/>
                      <a:stretch>
                        <a:fillRect/>
                      </a:stretch>
                    </p:blipFill>
                    <p:spPr>
                      <a:xfrm>
                        <a:off x="1219200" y="3733800"/>
                        <a:ext cx="330200" cy="330200"/>
                      </a:xfrm>
                      <a:prstGeom prst="rect">
                        <a:avLst/>
                      </a:prstGeom>
                    </p:spPr>
                  </p:pic>
                </p:oleObj>
              </mc:Fallback>
            </mc:AlternateContent>
          </a:graphicData>
        </a:graphic>
      </p:graphicFrame>
      <p:graphicFrame>
        <p:nvGraphicFramePr>
          <p:cNvPr id="16" name="Object 15"/>
          <p:cNvGraphicFramePr>
            <a:graphicFrameLocks noChangeAspect="1"/>
          </p:cNvGraphicFramePr>
          <p:nvPr>
            <p:extLst>
              <p:ext uri="{D42A27DB-BD31-4B8C-83A1-F6EECF244321}">
                <p14:modId xmlns:p14="http://schemas.microsoft.com/office/powerpoint/2010/main" val="3034774356"/>
              </p:ext>
            </p:extLst>
          </p:nvPr>
        </p:nvGraphicFramePr>
        <p:xfrm>
          <a:off x="7620000" y="3581400"/>
          <a:ext cx="1085850" cy="647700"/>
        </p:xfrm>
        <a:graphic>
          <a:graphicData uri="http://schemas.openxmlformats.org/presentationml/2006/ole">
            <mc:AlternateContent xmlns:mc="http://schemas.openxmlformats.org/markup-compatibility/2006">
              <mc:Choice xmlns:v="urn:schemas-microsoft-com:vml" Requires="v">
                <p:oleObj spid="_x0000_s548166" name="Equation" r:id="rId9" imgW="723900" imgH="431800" progId="Equation.DSMT4">
                  <p:embed/>
                </p:oleObj>
              </mc:Choice>
              <mc:Fallback>
                <p:oleObj name="Equation" r:id="rId9" imgW="723900" imgH="431800" progId="Equation.DSMT4">
                  <p:embed/>
                  <p:pic>
                    <p:nvPicPr>
                      <p:cNvPr id="0" name=""/>
                      <p:cNvPicPr/>
                      <p:nvPr/>
                    </p:nvPicPr>
                    <p:blipFill>
                      <a:blip r:embed="rId4"/>
                      <a:stretch>
                        <a:fillRect/>
                      </a:stretch>
                    </p:blipFill>
                    <p:spPr>
                      <a:xfrm>
                        <a:off x="7620000" y="3581400"/>
                        <a:ext cx="1085850" cy="647700"/>
                      </a:xfrm>
                      <a:prstGeom prst="rect">
                        <a:avLst/>
                      </a:prstGeom>
                    </p:spPr>
                  </p:pic>
                </p:oleObj>
              </mc:Fallback>
            </mc:AlternateContent>
          </a:graphicData>
        </a:graphic>
      </p:graphicFrame>
    </p:spTree>
    <p:extLst>
      <p:ext uri="{BB962C8B-B14F-4D97-AF65-F5344CB8AC3E}">
        <p14:creationId xmlns:p14="http://schemas.microsoft.com/office/powerpoint/2010/main" val="3026269971"/>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0625" y="-152400"/>
            <a:ext cx="8229600" cy="1143000"/>
          </a:xfrm>
        </p:spPr>
        <p:txBody>
          <a:bodyPr/>
          <a:lstStyle/>
          <a:p>
            <a:r>
              <a:rPr lang="en-US" dirty="0" smtClean="0"/>
              <a:t>Francis </a:t>
            </a:r>
            <a:r>
              <a:rPr lang="en-US" dirty="0"/>
              <a:t>Iteration of Degree Two</a:t>
            </a:r>
          </a:p>
        </p:txBody>
      </p:sp>
      <p:sp>
        <p:nvSpPr>
          <p:cNvPr id="3" name="Content Placeholder 2"/>
          <p:cNvSpPr>
            <a:spLocks noGrp="1"/>
          </p:cNvSpPr>
          <p:nvPr>
            <p:ph idx="1"/>
          </p:nvPr>
        </p:nvSpPr>
        <p:spPr>
          <a:xfrm>
            <a:off x="449495" y="838200"/>
            <a:ext cx="8229600" cy="4525963"/>
          </a:xfrm>
        </p:spPr>
        <p:txBody>
          <a:bodyPr/>
          <a:lstStyle/>
          <a:p>
            <a:r>
              <a:rPr lang="en-US" dirty="0"/>
              <a:t>When computing a complex conjugate pair of eigenvalues, it is desirable to avoid complex arithmetic, since complex arithmetic requires about four times as many flops. </a:t>
            </a:r>
            <a:r>
              <a:rPr lang="en-US" dirty="0" smtClean="0"/>
              <a:t>A double-shift computes </a:t>
            </a:r>
            <a:r>
              <a:rPr lang="en-US" dirty="0"/>
              <a:t>both eigenvalues using only real </a:t>
            </a:r>
            <a:r>
              <a:rPr lang="en-US" dirty="0" smtClean="0"/>
              <a:t>arithmetic.</a:t>
            </a:r>
          </a:p>
          <a:p>
            <a:r>
              <a:rPr lang="en-US" dirty="0" smtClean="0"/>
              <a:t>Use </a:t>
            </a:r>
            <a:r>
              <a:rPr lang="en-US" dirty="0"/>
              <a:t>the eigenvalues of the 2 × 2 </a:t>
            </a:r>
            <a:r>
              <a:rPr lang="en-US" dirty="0" smtClean="0"/>
              <a:t>lower</a:t>
            </a:r>
            <a:br>
              <a:rPr lang="en-US" dirty="0" smtClean="0"/>
            </a:br>
            <a:r>
              <a:rPr lang="en-US" dirty="0" smtClean="0"/>
              <a:t>right-hand </a:t>
            </a:r>
            <a:r>
              <a:rPr lang="en-US" dirty="0"/>
              <a:t>corner </a:t>
            </a:r>
            <a:r>
              <a:rPr lang="en-US" dirty="0" err="1"/>
              <a:t>submatrix</a:t>
            </a:r>
            <a:r>
              <a:rPr lang="en-US" dirty="0"/>
              <a:t> as the </a:t>
            </a:r>
            <a:r>
              <a:rPr lang="en-US" dirty="0" smtClean="0"/>
              <a:t>shifts. </a:t>
            </a:r>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81400" y="5029200"/>
            <a:ext cx="1514475" cy="1571625"/>
          </a:xfrm>
          <a:prstGeom prst="rect">
            <a:avLst/>
          </a:prstGeom>
        </p:spPr>
      </p:pic>
    </p:spTree>
    <p:extLst>
      <p:ext uri="{BB962C8B-B14F-4D97-AF65-F5344CB8AC3E}">
        <p14:creationId xmlns:p14="http://schemas.microsoft.com/office/powerpoint/2010/main" val="1240360207"/>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Francis Iteration of Degree Two</a:t>
            </a:r>
          </a:p>
        </p:txBody>
      </p:sp>
      <p:sp>
        <p:nvSpPr>
          <p:cNvPr id="7" name="Content Placeholder 6"/>
          <p:cNvSpPr>
            <a:spLocks noGrp="1"/>
          </p:cNvSpPr>
          <p:nvPr>
            <p:ph idx="1"/>
          </p:nvPr>
        </p:nvSpPr>
        <p:spPr>
          <a:xfrm>
            <a:off x="381000" y="1524000"/>
            <a:ext cx="8229600" cy="4525963"/>
          </a:xfrm>
        </p:spPr>
        <p:txBody>
          <a:bodyPr/>
          <a:lstStyle/>
          <a:p>
            <a:r>
              <a:rPr lang="en-US" dirty="0" smtClean="0"/>
              <a:t>Perform a shift first by </a:t>
            </a:r>
            <a:r>
              <a:rPr lang="en-US" i="1" dirty="0" smtClean="0"/>
              <a:t>σ</a:t>
            </a:r>
            <a:r>
              <a:rPr lang="en-US" i="1" baseline="-25000" dirty="0" smtClean="0"/>
              <a:t>1</a:t>
            </a:r>
            <a:r>
              <a:rPr lang="en-US" dirty="0" smtClean="0"/>
              <a:t> </a:t>
            </a:r>
            <a:r>
              <a:rPr lang="en-US" dirty="0" smtClean="0">
                <a:sym typeface="Symbol" panose="05050102010706020507" pitchFamily="18" charset="2"/>
              </a:rPr>
              <a:t>and then by </a:t>
            </a:r>
            <a:r>
              <a:rPr lang="en-US" i="1" dirty="0" smtClean="0">
                <a:sym typeface="Symbol" panose="05050102010706020507" pitchFamily="18" charset="2"/>
              </a:rPr>
              <a:t>σ</a:t>
            </a:r>
            <a:r>
              <a:rPr lang="en-US" i="1" baseline="-25000" dirty="0" smtClean="0">
                <a:sym typeface="Symbol" panose="05050102010706020507" pitchFamily="18" charset="2"/>
              </a:rPr>
              <a:t>2</a:t>
            </a:r>
            <a:r>
              <a:rPr lang="en-US" dirty="0" smtClean="0">
                <a:sym typeface="Symbol" panose="05050102010706020507" pitchFamily="18" charset="2"/>
              </a:rPr>
              <a:t> as follows:</a:t>
            </a:r>
            <a:endParaRPr lang="en-US" dirty="0"/>
          </a:p>
        </p:txBody>
      </p:sp>
      <p:sp>
        <p:nvSpPr>
          <p:cNvPr id="14" name="TextBox 13"/>
          <p:cNvSpPr txBox="1"/>
          <p:nvPr/>
        </p:nvSpPr>
        <p:spPr>
          <a:xfrm>
            <a:off x="3200400" y="4038600"/>
            <a:ext cx="2590800" cy="369332"/>
          </a:xfrm>
          <a:prstGeom prst="rect">
            <a:avLst/>
          </a:prstGeom>
          <a:noFill/>
        </p:spPr>
        <p:txBody>
          <a:bodyPr wrap="square" rtlCol="0">
            <a:spAutoFit/>
          </a:bodyPr>
          <a:lstStyle/>
          <a:p>
            <a:r>
              <a:rPr lang="en-US" dirty="0" smtClean="0"/>
              <a:t>After some algebra,</a:t>
            </a:r>
            <a:endParaRPr lang="en-US" dirty="0"/>
          </a:p>
        </p:txBody>
      </p:sp>
      <p:sp>
        <p:nvSpPr>
          <p:cNvPr id="15" name="Rectangle 14"/>
          <p:cNvSpPr/>
          <p:nvPr/>
        </p:nvSpPr>
        <p:spPr>
          <a:xfrm>
            <a:off x="2133600" y="2667000"/>
            <a:ext cx="4419600" cy="2209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3257025" y="5244028"/>
            <a:ext cx="2361212" cy="369332"/>
          </a:xfrm>
          <a:prstGeom prst="rect">
            <a:avLst/>
          </a:prstGeom>
          <a:noFill/>
        </p:spPr>
        <p:txBody>
          <a:bodyPr wrap="none" rtlCol="0">
            <a:spAutoFit/>
          </a:bodyPr>
          <a:lstStyle/>
          <a:p>
            <a:r>
              <a:rPr lang="en-US" i="1" dirty="0" smtClean="0"/>
              <a:t>Q</a:t>
            </a:r>
            <a:r>
              <a:rPr lang="en-US" i="1" baseline="-25000" dirty="0" smtClean="0"/>
              <a:t>1</a:t>
            </a:r>
            <a:r>
              <a:rPr lang="en-US" i="1" dirty="0" smtClean="0"/>
              <a:t>Q</a:t>
            </a:r>
            <a:r>
              <a:rPr lang="en-US" baseline="-25000" dirty="0" smtClean="0"/>
              <a:t>2</a:t>
            </a:r>
            <a:r>
              <a:rPr lang="en-US" dirty="0" smtClean="0"/>
              <a:t> is real.  </a:t>
            </a:r>
            <a:r>
              <a:rPr lang="en-US" i="1" dirty="0" smtClean="0"/>
              <a:t>H</a:t>
            </a:r>
            <a:r>
              <a:rPr lang="en-US" i="1" baseline="-25000" dirty="0" smtClean="0"/>
              <a:t>2</a:t>
            </a:r>
            <a:r>
              <a:rPr lang="en-US" dirty="0" smtClean="0"/>
              <a:t> is real.</a:t>
            </a:r>
          </a:p>
        </p:txBody>
      </p:sp>
      <p:graphicFrame>
        <p:nvGraphicFramePr>
          <p:cNvPr id="3" name="Object 2"/>
          <p:cNvGraphicFramePr>
            <a:graphicFrameLocks noChangeAspect="1"/>
          </p:cNvGraphicFramePr>
          <p:nvPr>
            <p:extLst>
              <p:ext uri="{D42A27DB-BD31-4B8C-83A1-F6EECF244321}">
                <p14:modId xmlns:p14="http://schemas.microsoft.com/office/powerpoint/2010/main" val="3492738701"/>
              </p:ext>
            </p:extLst>
          </p:nvPr>
        </p:nvGraphicFramePr>
        <p:xfrm>
          <a:off x="2710543" y="2895600"/>
          <a:ext cx="3233057" cy="685800"/>
        </p:xfrm>
        <a:graphic>
          <a:graphicData uri="http://schemas.openxmlformats.org/presentationml/2006/ole">
            <mc:AlternateContent xmlns:mc="http://schemas.openxmlformats.org/markup-compatibility/2006">
              <mc:Choice xmlns:v="urn:schemas-microsoft-com:vml" Requires="v">
                <p:oleObj spid="_x0000_s591911" name="Equation" r:id="rId4" imgW="2095500" imgH="444500" progId="Equation.DSMT4">
                  <p:embed/>
                </p:oleObj>
              </mc:Choice>
              <mc:Fallback>
                <p:oleObj name="Equation" r:id="rId4" imgW="2095500" imgH="444500" progId="Equation.DSMT4">
                  <p:embed/>
                  <p:pic>
                    <p:nvPicPr>
                      <p:cNvPr id="0" name=""/>
                      <p:cNvPicPr/>
                      <p:nvPr/>
                    </p:nvPicPr>
                    <p:blipFill>
                      <a:blip r:embed="rId5"/>
                      <a:stretch>
                        <a:fillRect/>
                      </a:stretch>
                    </p:blipFill>
                    <p:spPr>
                      <a:xfrm>
                        <a:off x="2710543" y="2895600"/>
                        <a:ext cx="3233057" cy="685800"/>
                      </a:xfrm>
                      <a:prstGeom prst="rect">
                        <a:avLst/>
                      </a:prstGeom>
                    </p:spPr>
                  </p:pic>
                </p:oleObj>
              </mc:Fallback>
            </mc:AlternateContent>
          </a:graphicData>
        </a:graphic>
      </p:graphicFrame>
      <p:graphicFrame>
        <p:nvGraphicFramePr>
          <p:cNvPr id="4" name="Object 3"/>
          <p:cNvGraphicFramePr>
            <a:graphicFrameLocks noChangeAspect="1"/>
          </p:cNvGraphicFramePr>
          <p:nvPr>
            <p:extLst>
              <p:ext uri="{D42A27DB-BD31-4B8C-83A1-F6EECF244321}">
                <p14:modId xmlns:p14="http://schemas.microsoft.com/office/powerpoint/2010/main" val="57006667"/>
              </p:ext>
            </p:extLst>
          </p:nvPr>
        </p:nvGraphicFramePr>
        <p:xfrm>
          <a:off x="3200400" y="4419600"/>
          <a:ext cx="1778000" cy="333375"/>
        </p:xfrm>
        <a:graphic>
          <a:graphicData uri="http://schemas.openxmlformats.org/presentationml/2006/ole">
            <mc:AlternateContent xmlns:mc="http://schemas.openxmlformats.org/markup-compatibility/2006">
              <mc:Choice xmlns:v="urn:schemas-microsoft-com:vml" Requires="v">
                <p:oleObj spid="_x0000_s591912" name="Equation" r:id="rId6" imgW="1422400" imgH="266700" progId="Equation.DSMT4">
                  <p:embed/>
                </p:oleObj>
              </mc:Choice>
              <mc:Fallback>
                <p:oleObj name="Equation" r:id="rId6" imgW="1422400" imgH="266700" progId="Equation.DSMT4">
                  <p:embed/>
                  <p:pic>
                    <p:nvPicPr>
                      <p:cNvPr id="0" name=""/>
                      <p:cNvPicPr/>
                      <p:nvPr/>
                    </p:nvPicPr>
                    <p:blipFill>
                      <a:blip r:embed="rId7"/>
                      <a:stretch>
                        <a:fillRect/>
                      </a:stretch>
                    </p:blipFill>
                    <p:spPr>
                      <a:xfrm>
                        <a:off x="3200400" y="4419600"/>
                        <a:ext cx="1778000" cy="333375"/>
                      </a:xfrm>
                      <a:prstGeom prst="rect">
                        <a:avLst/>
                      </a:prstGeom>
                    </p:spPr>
                  </p:pic>
                </p:oleObj>
              </mc:Fallback>
            </mc:AlternateContent>
          </a:graphicData>
        </a:graphic>
      </p:graphicFrame>
      <p:cxnSp>
        <p:nvCxnSpPr>
          <p:cNvPr id="8" name="Straight Arrow Connector 7"/>
          <p:cNvCxnSpPr/>
          <p:nvPr/>
        </p:nvCxnSpPr>
        <p:spPr>
          <a:xfrm flipV="1">
            <a:off x="4267200" y="4724400"/>
            <a:ext cx="0" cy="6096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76200" y="4343400"/>
            <a:ext cx="1949484" cy="646331"/>
          </a:xfrm>
          <a:prstGeom prst="rect">
            <a:avLst/>
          </a:prstGeom>
          <a:noFill/>
        </p:spPr>
        <p:txBody>
          <a:bodyPr wrap="none" rtlCol="0">
            <a:spAutoFit/>
          </a:bodyPr>
          <a:lstStyle/>
          <a:p>
            <a:r>
              <a:rPr lang="en-US" i="1" dirty="0" smtClean="0"/>
              <a:t>A</a:t>
            </a:r>
            <a:r>
              <a:rPr lang="en-US" i="1" baseline="30000" dirty="0" smtClean="0"/>
              <a:t>*</a:t>
            </a:r>
            <a:r>
              <a:rPr lang="en-US" dirty="0" smtClean="0"/>
              <a:t> is the conjugate</a:t>
            </a:r>
          </a:p>
          <a:p>
            <a:r>
              <a:rPr lang="en-US" dirty="0" smtClean="0"/>
              <a:t>transpose of </a:t>
            </a:r>
            <a:r>
              <a:rPr lang="en-US" i="1" dirty="0" smtClean="0"/>
              <a:t>A</a:t>
            </a:r>
            <a:r>
              <a:rPr lang="en-US" dirty="0" smtClean="0"/>
              <a:t>.</a:t>
            </a:r>
            <a:endParaRPr lang="en-US" dirty="0"/>
          </a:p>
        </p:txBody>
      </p:sp>
    </p:spTree>
    <p:extLst>
      <p:ext uri="{BB962C8B-B14F-4D97-AF65-F5344CB8AC3E}">
        <p14:creationId xmlns:p14="http://schemas.microsoft.com/office/powerpoint/2010/main" val="1863754270"/>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3227" y="-309806"/>
            <a:ext cx="8229600" cy="1143000"/>
          </a:xfrm>
        </p:spPr>
        <p:txBody>
          <a:bodyPr/>
          <a:lstStyle/>
          <a:p>
            <a:r>
              <a:rPr lang="en-US" dirty="0"/>
              <a:t>Francis Iteration of Degree Two</a:t>
            </a:r>
          </a:p>
        </p:txBody>
      </p:sp>
      <p:sp>
        <p:nvSpPr>
          <p:cNvPr id="14" name="Content Placeholder 13"/>
          <p:cNvSpPr>
            <a:spLocks noGrp="1"/>
          </p:cNvSpPr>
          <p:nvPr>
            <p:ph idx="1"/>
          </p:nvPr>
        </p:nvSpPr>
        <p:spPr>
          <a:xfrm>
            <a:off x="399836" y="3880945"/>
            <a:ext cx="8229600" cy="4525963"/>
          </a:xfrm>
        </p:spPr>
        <p:txBody>
          <a:bodyPr/>
          <a:lstStyle/>
          <a:p>
            <a:r>
              <a:rPr lang="en-US" dirty="0"/>
              <a:t>We want to compute the upper </a:t>
            </a:r>
            <a:r>
              <a:rPr lang="en-US" dirty="0" err="1"/>
              <a:t>Hessenberg</a:t>
            </a:r>
            <a:r>
              <a:rPr lang="en-US" dirty="0"/>
              <a:t> matrix </a:t>
            </a:r>
            <a:r>
              <a:rPr lang="en-US" i="1" dirty="0" err="1" smtClean="0"/>
              <a:t>H</a:t>
            </a:r>
            <a:r>
              <a:rPr lang="en-US" i="1" baseline="-25000" dirty="0" err="1" smtClean="0"/>
              <a:t>2</a:t>
            </a:r>
            <a:r>
              <a:rPr lang="en-US" i="1" dirty="0" smtClean="0"/>
              <a:t> </a:t>
            </a:r>
            <a:r>
              <a:rPr lang="en-US" i="1" dirty="0"/>
              <a:t>= </a:t>
            </a:r>
            <a:r>
              <a:rPr lang="en-US" i="1" dirty="0" err="1" smtClean="0"/>
              <a:t>Q</a:t>
            </a:r>
            <a:r>
              <a:rPr lang="en-US" i="1" baseline="30000" dirty="0" err="1" smtClean="0"/>
              <a:t>T</a:t>
            </a:r>
            <a:r>
              <a:rPr lang="en-US" i="1" dirty="0" err="1" smtClean="0"/>
              <a:t>HQ</a:t>
            </a:r>
            <a:r>
              <a:rPr lang="en-US" dirty="0" smtClean="0"/>
              <a:t> </a:t>
            </a:r>
            <a:r>
              <a:rPr lang="en-US" dirty="0"/>
              <a:t>without first performing a </a:t>
            </a:r>
            <a:r>
              <a:rPr lang="en-US" dirty="0" err="1"/>
              <a:t>QR</a:t>
            </a:r>
            <a:r>
              <a:rPr lang="en-US" dirty="0"/>
              <a:t> decomposition of </a:t>
            </a:r>
            <a:r>
              <a:rPr lang="en-US" i="1" dirty="0"/>
              <a:t>S</a:t>
            </a:r>
            <a:r>
              <a:rPr lang="en-US" dirty="0"/>
              <a:t> . By using an implicit process, we can compute a double shift using only </a:t>
            </a:r>
            <a:r>
              <a:rPr lang="en-US" i="1" dirty="0" smtClean="0"/>
              <a:t>O(</a:t>
            </a:r>
            <a:r>
              <a:rPr lang="en-US" i="1" dirty="0" err="1" smtClean="0"/>
              <a:t>n</a:t>
            </a:r>
            <a:r>
              <a:rPr lang="en-US" i="1" baseline="30000" dirty="0" err="1" smtClean="0"/>
              <a:t>2</a:t>
            </a:r>
            <a:r>
              <a:rPr lang="en-US" i="1" dirty="0" smtClean="0"/>
              <a:t>)</a:t>
            </a:r>
            <a:r>
              <a:rPr lang="en-US" dirty="0" smtClean="0"/>
              <a:t> </a:t>
            </a:r>
            <a:r>
              <a:rPr lang="en-US" dirty="0"/>
              <a:t>flops. </a:t>
            </a:r>
          </a:p>
        </p:txBody>
      </p:sp>
      <p:pic>
        <p:nvPicPr>
          <p:cNvPr id="6" name="Picture 5"/>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64556" y="1007312"/>
            <a:ext cx="8900160" cy="2471928"/>
          </a:xfrm>
          <a:prstGeom prst="rect">
            <a:avLst/>
          </a:prstGeom>
        </p:spPr>
      </p:pic>
      <p:sp>
        <p:nvSpPr>
          <p:cNvPr id="7" name="TextBox 6"/>
          <p:cNvSpPr txBox="1"/>
          <p:nvPr/>
        </p:nvSpPr>
        <p:spPr>
          <a:xfrm>
            <a:off x="2064366" y="3532709"/>
            <a:ext cx="4967322" cy="369332"/>
          </a:xfrm>
          <a:prstGeom prst="rect">
            <a:avLst/>
          </a:prstGeom>
          <a:noFill/>
        </p:spPr>
        <p:txBody>
          <a:bodyPr wrap="none" rtlCol="0">
            <a:spAutoFit/>
          </a:bodyPr>
          <a:lstStyle/>
          <a:p>
            <a:r>
              <a:rPr lang="en-US" dirty="0" smtClean="0"/>
              <a:t>Costs O(</a:t>
            </a:r>
            <a:r>
              <a:rPr lang="en-US" dirty="0" err="1" smtClean="0"/>
              <a:t>n</a:t>
            </a:r>
            <a:r>
              <a:rPr lang="en-US" baseline="30000" dirty="0" err="1" smtClean="0"/>
              <a:t>3</a:t>
            </a:r>
            <a:r>
              <a:rPr lang="en-US" dirty="0" smtClean="0"/>
              <a:t>) flops. Too slow for repeated execution.</a:t>
            </a:r>
            <a:endParaRPr lang="en-US" dirty="0"/>
          </a:p>
        </p:txBody>
      </p:sp>
      <p:cxnSp>
        <p:nvCxnSpPr>
          <p:cNvPr id="9" name="Straight Arrow Connector 8"/>
          <p:cNvCxnSpPr/>
          <p:nvPr/>
        </p:nvCxnSpPr>
        <p:spPr>
          <a:xfrm flipV="1">
            <a:off x="4038600" y="2880053"/>
            <a:ext cx="0" cy="7775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1570224" y="584511"/>
            <a:ext cx="5955605" cy="369332"/>
          </a:xfrm>
          <a:prstGeom prst="rect">
            <a:avLst/>
          </a:prstGeom>
          <a:noFill/>
        </p:spPr>
        <p:txBody>
          <a:bodyPr wrap="none" rtlCol="0">
            <a:spAutoFit/>
          </a:bodyPr>
          <a:lstStyle/>
          <a:p>
            <a:r>
              <a:rPr lang="en-US" dirty="0" smtClean="0"/>
              <a:t>Some analysis gives the algorithm for an explicit double shift. </a:t>
            </a:r>
            <a:endParaRPr lang="en-US" dirty="0"/>
          </a:p>
        </p:txBody>
      </p:sp>
    </p:spTree>
    <p:extLst>
      <p:ext uri="{BB962C8B-B14F-4D97-AF65-F5344CB8AC3E}">
        <p14:creationId xmlns:p14="http://schemas.microsoft.com/office/powerpoint/2010/main" val="1612622897"/>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Francis Iteration of Degree Two</a:t>
            </a:r>
          </a:p>
        </p:txBody>
      </p:sp>
      <p:sp>
        <p:nvSpPr>
          <p:cNvPr id="3" name="Content Placeholder 2"/>
          <p:cNvSpPr>
            <a:spLocks noGrp="1"/>
          </p:cNvSpPr>
          <p:nvPr>
            <p:ph idx="1"/>
          </p:nvPr>
        </p:nvSpPr>
        <p:spPr/>
        <p:txBody>
          <a:bodyPr/>
          <a:lstStyle/>
          <a:p>
            <a:r>
              <a:rPr lang="en-US" dirty="0" smtClean="0"/>
              <a:t>We have              and  </a:t>
            </a:r>
            <a:br>
              <a:rPr lang="en-US" dirty="0" smtClean="0"/>
            </a:br>
            <a:r>
              <a:rPr lang="en-US" dirty="0"/>
              <a:t>The Implicit Q Theorem </a:t>
            </a:r>
            <a:r>
              <a:rPr lang="en-US" dirty="0" smtClean="0"/>
              <a:t>says that </a:t>
            </a:r>
            <a:r>
              <a:rPr lang="en-US" dirty="0"/>
              <a:t>we essentially get </a:t>
            </a:r>
            <a:r>
              <a:rPr lang="en-US" i="1" dirty="0" smtClean="0"/>
              <a:t>H</a:t>
            </a:r>
            <a:r>
              <a:rPr lang="en-US" i="1" baseline="-25000" dirty="0" smtClean="0"/>
              <a:t>2</a:t>
            </a:r>
            <a:r>
              <a:rPr lang="en-US" dirty="0" smtClean="0"/>
              <a:t> </a:t>
            </a:r>
            <a:r>
              <a:rPr lang="en-US" dirty="0"/>
              <a:t>using any orthogonal similarity transformation </a:t>
            </a:r>
            <a:r>
              <a:rPr lang="en-US" i="1" dirty="0" smtClean="0"/>
              <a:t>Z</a:t>
            </a:r>
            <a:r>
              <a:rPr lang="en-US" i="1" baseline="30000" dirty="0" smtClean="0"/>
              <a:t>T</a:t>
            </a:r>
            <a:r>
              <a:rPr lang="en-US" i="1" dirty="0" smtClean="0"/>
              <a:t>HZ</a:t>
            </a:r>
            <a:r>
              <a:rPr lang="en-US" dirty="0" smtClean="0"/>
              <a:t> </a:t>
            </a:r>
            <a:r>
              <a:rPr lang="en-US" dirty="0"/>
              <a:t>provided </a:t>
            </a:r>
            <a:r>
              <a:rPr lang="en-US" dirty="0" smtClean="0"/>
              <a:t>that</a:t>
            </a:r>
            <a:br>
              <a:rPr lang="en-US" dirty="0" smtClean="0"/>
            </a:br>
            <a:r>
              <a:rPr lang="en-US" i="1" dirty="0" smtClean="0"/>
              <a:t>Z</a:t>
            </a:r>
            <a:r>
              <a:rPr lang="en-US" i="1" baseline="30000" dirty="0" smtClean="0"/>
              <a:t>T</a:t>
            </a:r>
            <a:r>
              <a:rPr lang="en-US" i="1" dirty="0" smtClean="0"/>
              <a:t>HZ</a:t>
            </a:r>
            <a:r>
              <a:rPr lang="en-US" dirty="0" smtClean="0"/>
              <a:t> </a:t>
            </a:r>
            <a:r>
              <a:rPr lang="en-US" dirty="0"/>
              <a:t>is upper Hessenberg, and </a:t>
            </a:r>
            <a:r>
              <a:rPr lang="en-US" i="1" dirty="0"/>
              <a:t>Q</a:t>
            </a:r>
            <a:r>
              <a:rPr lang="en-US" dirty="0"/>
              <a:t> and </a:t>
            </a:r>
            <a:r>
              <a:rPr lang="en-US" i="1" dirty="0"/>
              <a:t>Z</a:t>
            </a:r>
            <a:r>
              <a:rPr lang="en-US" dirty="0"/>
              <a:t> have the same first column, or </a:t>
            </a:r>
            <a:r>
              <a:rPr lang="en-US" i="1" dirty="0" smtClean="0"/>
              <a:t>Qe</a:t>
            </a:r>
            <a:r>
              <a:rPr lang="en-US" i="1" baseline="-25000" dirty="0" smtClean="0"/>
              <a:t>1</a:t>
            </a:r>
            <a:r>
              <a:rPr lang="en-US" i="1" dirty="0" smtClean="0"/>
              <a:t> = Ze</a:t>
            </a:r>
            <a:r>
              <a:rPr lang="en-US" i="1" baseline="-25000" dirty="0" smtClean="0"/>
              <a:t>1</a:t>
            </a:r>
            <a:r>
              <a:rPr lang="en-US" dirty="0" smtClean="0"/>
              <a:t>.</a:t>
            </a:r>
          </a:p>
          <a:p>
            <a:pPr lvl="1"/>
            <a:r>
              <a:rPr lang="en-US" dirty="0" smtClean="0"/>
              <a:t>The first column of </a:t>
            </a:r>
            <a:r>
              <a:rPr lang="en-US" i="1" dirty="0" smtClean="0"/>
              <a:t>S</a:t>
            </a:r>
            <a:r>
              <a:rPr lang="en-US" dirty="0"/>
              <a:t> </a:t>
            </a:r>
            <a:r>
              <a:rPr lang="en-US" dirty="0" smtClean="0"/>
              <a:t>is </a:t>
            </a:r>
            <a:endParaRPr lang="en-US" dirty="0"/>
          </a:p>
        </p:txBody>
      </p:sp>
      <p:pic>
        <p:nvPicPr>
          <p:cNvPr id="6" name="Picture 5"/>
          <p:cNvPicPr>
            <a:picLocks noChangeAspect="1"/>
          </p:cNvPicPr>
          <p:nvPr>
            <p:custDataLst>
              <p:tags r:id="rId2"/>
            </p:custDataLst>
          </p:nvPr>
        </p:nvPicPr>
        <p:blipFill>
          <a:blip r:embed="rId4" cstate="print">
            <a:extLst>
              <a:ext uri="{28A0092B-C50C-407E-A947-70E740481C1C}">
                <a14:useLocalDpi xmlns:a14="http://schemas.microsoft.com/office/drawing/2010/main" val="0"/>
              </a:ext>
            </a:extLst>
          </a:blip>
          <a:stretch>
            <a:fillRect/>
          </a:stretch>
        </p:blipFill>
        <p:spPr>
          <a:xfrm>
            <a:off x="2877763" y="5181600"/>
            <a:ext cx="3388473" cy="1477963"/>
          </a:xfrm>
          <a:prstGeom prst="rect">
            <a:avLst/>
          </a:prstGeom>
        </p:spPr>
      </p:pic>
      <p:graphicFrame>
        <p:nvGraphicFramePr>
          <p:cNvPr id="7" name="Object 6"/>
          <p:cNvGraphicFramePr>
            <a:graphicFrameLocks noChangeAspect="1"/>
          </p:cNvGraphicFramePr>
          <p:nvPr>
            <p:extLst>
              <p:ext uri="{D42A27DB-BD31-4B8C-83A1-F6EECF244321}">
                <p14:modId xmlns:p14="http://schemas.microsoft.com/office/powerpoint/2010/main" val="3346852730"/>
              </p:ext>
            </p:extLst>
          </p:nvPr>
        </p:nvGraphicFramePr>
        <p:xfrm>
          <a:off x="2495644" y="1809846"/>
          <a:ext cx="1062990" cy="308610"/>
        </p:xfrm>
        <a:graphic>
          <a:graphicData uri="http://schemas.openxmlformats.org/presentationml/2006/ole">
            <mc:AlternateContent xmlns:mc="http://schemas.openxmlformats.org/markup-compatibility/2006">
              <mc:Choice xmlns:v="urn:schemas-microsoft-com:vml" Requires="v">
                <p:oleObj spid="_x0000_s592931" name="Equation" r:id="rId5" imgW="787400" imgH="228600" progId="Equation.DSMT4">
                  <p:embed/>
                </p:oleObj>
              </mc:Choice>
              <mc:Fallback>
                <p:oleObj name="Equation" r:id="rId5" imgW="787400" imgH="228600" progId="Equation.DSMT4">
                  <p:embed/>
                  <p:pic>
                    <p:nvPicPr>
                      <p:cNvPr id="0" name=""/>
                      <p:cNvPicPr/>
                      <p:nvPr/>
                    </p:nvPicPr>
                    <p:blipFill>
                      <a:blip r:embed="rId6"/>
                      <a:stretch>
                        <a:fillRect/>
                      </a:stretch>
                    </p:blipFill>
                    <p:spPr>
                      <a:xfrm>
                        <a:off x="2495644" y="1809846"/>
                        <a:ext cx="1062990" cy="308610"/>
                      </a:xfrm>
                      <a:prstGeom prst="rect">
                        <a:avLst/>
                      </a:prstGeom>
                    </p:spPr>
                  </p:pic>
                </p:oleObj>
              </mc:Fallback>
            </mc:AlternateContent>
          </a:graphicData>
        </a:graphic>
      </p:graphicFrame>
      <p:graphicFrame>
        <p:nvGraphicFramePr>
          <p:cNvPr id="8" name="Object 7"/>
          <p:cNvGraphicFramePr>
            <a:graphicFrameLocks noChangeAspect="1"/>
          </p:cNvGraphicFramePr>
          <p:nvPr>
            <p:extLst>
              <p:ext uri="{D42A27DB-BD31-4B8C-83A1-F6EECF244321}">
                <p14:modId xmlns:p14="http://schemas.microsoft.com/office/powerpoint/2010/main" val="2370098723"/>
              </p:ext>
            </p:extLst>
          </p:nvPr>
        </p:nvGraphicFramePr>
        <p:xfrm>
          <a:off x="4365625" y="1809750"/>
          <a:ext cx="2949575" cy="325438"/>
        </p:xfrm>
        <a:graphic>
          <a:graphicData uri="http://schemas.openxmlformats.org/presentationml/2006/ole">
            <mc:AlternateContent xmlns:mc="http://schemas.openxmlformats.org/markup-compatibility/2006">
              <mc:Choice xmlns:v="urn:schemas-microsoft-com:vml" Requires="v">
                <p:oleObj spid="_x0000_s592932" name="Equation" r:id="rId7" imgW="2184400" imgH="241300" progId="Equation.DSMT4">
                  <p:embed/>
                </p:oleObj>
              </mc:Choice>
              <mc:Fallback>
                <p:oleObj name="Equation" r:id="rId7" imgW="2184400" imgH="241300" progId="Equation.DSMT4">
                  <p:embed/>
                  <p:pic>
                    <p:nvPicPr>
                      <p:cNvPr id="0" name=""/>
                      <p:cNvPicPr/>
                      <p:nvPr/>
                    </p:nvPicPr>
                    <p:blipFill>
                      <a:blip r:embed="rId8"/>
                      <a:stretch>
                        <a:fillRect/>
                      </a:stretch>
                    </p:blipFill>
                    <p:spPr>
                      <a:xfrm>
                        <a:off x="4365625" y="1809750"/>
                        <a:ext cx="2949575" cy="325438"/>
                      </a:xfrm>
                      <a:prstGeom prst="rect">
                        <a:avLst/>
                      </a:prstGeom>
                    </p:spPr>
                  </p:pic>
                </p:oleObj>
              </mc:Fallback>
            </mc:AlternateContent>
          </a:graphicData>
        </a:graphic>
      </p:graphicFrame>
    </p:spTree>
    <p:extLst>
      <p:ext uri="{BB962C8B-B14F-4D97-AF65-F5344CB8AC3E}">
        <p14:creationId xmlns:p14="http://schemas.microsoft.com/office/powerpoint/2010/main" val="550939649"/>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a:t>
            </a:r>
            <a:r>
              <a:rPr lang="en-US" dirty="0" smtClean="0"/>
              <a:t>he Sequence </a:t>
            </a:r>
            <a:r>
              <a:rPr lang="en-US" dirty="0"/>
              <a:t>of </a:t>
            </a:r>
            <a:r>
              <a:rPr lang="en-US" dirty="0" smtClean="0"/>
              <a:t>Orthogonal Transformations in the Implicit Double Shift (7 ×</a:t>
            </a:r>
            <a:r>
              <a:rPr lang="en-US" dirty="0" smtClean="0">
                <a:sym typeface="Symbol" panose="05050102010706020507" pitchFamily="18" charset="2"/>
              </a:rPr>
              <a:t> 7) example)</a:t>
            </a:r>
            <a:endParaRPr lang="en-US" dirty="0"/>
          </a:p>
        </p:txBody>
      </p:sp>
      <p:sp>
        <p:nvSpPr>
          <p:cNvPr id="5" name="Content Placeholder 4"/>
          <p:cNvSpPr>
            <a:spLocks noGrp="1"/>
          </p:cNvSpPr>
          <p:nvPr>
            <p:ph idx="1"/>
          </p:nvPr>
        </p:nvSpPr>
        <p:spPr>
          <a:xfrm>
            <a:off x="457200" y="1981200"/>
            <a:ext cx="8229600" cy="4525963"/>
          </a:xfrm>
        </p:spPr>
        <p:txBody>
          <a:bodyPr/>
          <a:lstStyle/>
          <a:p>
            <a:r>
              <a:rPr lang="en-US" dirty="0" smtClean="0"/>
              <a:t> Construct the 3 ×</a:t>
            </a:r>
            <a:r>
              <a:rPr lang="en-US" dirty="0" smtClean="0">
                <a:sym typeface="Symbol" panose="05050102010706020507" pitchFamily="18" charset="2"/>
              </a:rPr>
              <a:t> 3 Householder reflection that zeros-out                         and</a:t>
            </a:r>
            <a:br>
              <a:rPr lang="en-US" dirty="0" smtClean="0">
                <a:sym typeface="Symbol" panose="05050102010706020507" pitchFamily="18" charset="2"/>
              </a:rPr>
            </a:br>
            <a:r>
              <a:rPr lang="en-US" dirty="0" smtClean="0">
                <a:sym typeface="Symbol" panose="05050102010706020507" pitchFamily="18" charset="2"/>
              </a:rPr>
              <a:t>in the first column of </a:t>
            </a:r>
            <a:r>
              <a:rPr lang="en-US" i="1" dirty="0" smtClean="0">
                <a:sym typeface="Symbol" panose="05050102010706020507" pitchFamily="18" charset="2"/>
              </a:rPr>
              <a:t>S</a:t>
            </a:r>
            <a:r>
              <a:rPr lang="en-US" dirty="0" smtClean="0">
                <a:sym typeface="Symbol" panose="05050102010706020507" pitchFamily="18" charset="2"/>
              </a:rPr>
              <a:t>. Form the 7 × 7 reflection</a:t>
            </a:r>
            <a:br>
              <a:rPr lang="en-US" dirty="0" smtClean="0">
                <a:sym typeface="Symbol" panose="05050102010706020507" pitchFamily="18" charset="2"/>
              </a:rPr>
            </a:br>
            <a:r>
              <a:rPr lang="en-US" dirty="0" smtClean="0">
                <a:sym typeface="Symbol" panose="05050102010706020507" pitchFamily="18" charset="2"/>
              </a:rPr>
              <a:t/>
            </a:r>
            <a:br>
              <a:rPr lang="en-US" dirty="0" smtClean="0">
                <a:sym typeface="Symbol" panose="05050102010706020507" pitchFamily="18" charset="2"/>
              </a:rPr>
            </a:br>
            <a:r>
              <a:rPr lang="en-US" dirty="0" smtClean="0">
                <a:sym typeface="Symbol" panose="05050102010706020507" pitchFamily="18" charset="2"/>
              </a:rPr>
              <a:t>and compute  </a:t>
            </a:r>
            <a:r>
              <a:rPr lang="en-US" dirty="0" smtClean="0"/>
              <a:t> </a:t>
            </a:r>
            <a:endParaRPr lang="en-US" dirty="0"/>
          </a:p>
        </p:txBody>
      </p:sp>
      <p:pic>
        <p:nvPicPr>
          <p:cNvPr id="6" name="Content Placeholder 3"/>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tretch>
            <a:fillRect/>
          </a:stretch>
        </p:blipFill>
        <p:spPr>
          <a:xfrm>
            <a:off x="2514600" y="3546307"/>
            <a:ext cx="3200400" cy="1224172"/>
          </a:xfrm>
          <a:prstGeom prst="rect">
            <a:avLst/>
          </a:prstGeom>
        </p:spPr>
      </p:pic>
      <p:pic>
        <p:nvPicPr>
          <p:cNvPr id="10" name="Picture 9"/>
          <p:cNvPicPr>
            <a:picLocks noChangeAspect="1"/>
          </p:cNvPicPr>
          <p:nvPr>
            <p:custDataLst>
              <p:tags r:id="rId3"/>
            </p:custDataLst>
          </p:nvPr>
        </p:nvPicPr>
        <p:blipFill>
          <a:blip r:embed="rId6" cstate="print">
            <a:extLst>
              <a:ext uri="{28A0092B-C50C-407E-A947-70E740481C1C}">
                <a14:useLocalDpi xmlns:a14="http://schemas.microsoft.com/office/drawing/2010/main" val="0"/>
              </a:ext>
            </a:extLst>
          </a:blip>
          <a:stretch>
            <a:fillRect/>
          </a:stretch>
        </p:blipFill>
        <p:spPr>
          <a:xfrm>
            <a:off x="2590800" y="4932669"/>
            <a:ext cx="4087564" cy="1869020"/>
          </a:xfrm>
          <a:prstGeom prst="rect">
            <a:avLst/>
          </a:prstGeom>
        </p:spPr>
      </p:pic>
      <p:sp>
        <p:nvSpPr>
          <p:cNvPr id="11" name="TextBox 10"/>
          <p:cNvSpPr txBox="1"/>
          <p:nvPr/>
        </p:nvSpPr>
        <p:spPr>
          <a:xfrm flipH="1">
            <a:off x="1238036" y="6218926"/>
            <a:ext cx="1295400" cy="369332"/>
          </a:xfrm>
          <a:prstGeom prst="rect">
            <a:avLst/>
          </a:prstGeom>
          <a:noFill/>
        </p:spPr>
        <p:txBody>
          <a:bodyPr wrap="square" rtlCol="0">
            <a:spAutoFit/>
          </a:bodyPr>
          <a:lstStyle/>
          <a:p>
            <a:r>
              <a:rPr lang="en-US" dirty="0" smtClean="0"/>
              <a:t>2 ×</a:t>
            </a:r>
            <a:r>
              <a:rPr lang="en-US" dirty="0" smtClean="0">
                <a:sym typeface="Symbol" panose="05050102010706020507" pitchFamily="18" charset="2"/>
              </a:rPr>
              <a:t> 2 bulge. </a:t>
            </a:r>
            <a:endParaRPr lang="en-US" dirty="0"/>
          </a:p>
        </p:txBody>
      </p:sp>
      <p:cxnSp>
        <p:nvCxnSpPr>
          <p:cNvPr id="13" name="Straight Arrow Connector 12"/>
          <p:cNvCxnSpPr/>
          <p:nvPr/>
        </p:nvCxnSpPr>
        <p:spPr>
          <a:xfrm flipV="1">
            <a:off x="2527443" y="5908724"/>
            <a:ext cx="1358757" cy="5303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4038600" y="5486400"/>
            <a:ext cx="685800" cy="533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 name="Object 2"/>
          <p:cNvGraphicFramePr>
            <a:graphicFrameLocks noChangeAspect="1"/>
          </p:cNvGraphicFramePr>
          <p:nvPr>
            <p:extLst>
              <p:ext uri="{D42A27DB-BD31-4B8C-83A1-F6EECF244321}">
                <p14:modId xmlns:p14="http://schemas.microsoft.com/office/powerpoint/2010/main" val="2833837249"/>
              </p:ext>
            </p:extLst>
          </p:nvPr>
        </p:nvGraphicFramePr>
        <p:xfrm>
          <a:off x="8078788" y="2211388"/>
          <a:ext cx="333375" cy="301625"/>
        </p:xfrm>
        <a:graphic>
          <a:graphicData uri="http://schemas.openxmlformats.org/presentationml/2006/ole">
            <mc:AlternateContent xmlns:mc="http://schemas.openxmlformats.org/markup-compatibility/2006">
              <mc:Choice xmlns:v="urn:schemas-microsoft-com:vml" Requires="v">
                <p:oleObj spid="_x0000_s593963" name="Equation" r:id="rId7" imgW="266700" imgH="241300" progId="Equation.DSMT4">
                  <p:embed/>
                </p:oleObj>
              </mc:Choice>
              <mc:Fallback>
                <p:oleObj name="Equation" r:id="rId7" imgW="266700" imgH="241300" progId="Equation.DSMT4">
                  <p:embed/>
                  <p:pic>
                    <p:nvPicPr>
                      <p:cNvPr id="0" name=""/>
                      <p:cNvPicPr/>
                      <p:nvPr/>
                    </p:nvPicPr>
                    <p:blipFill>
                      <a:blip r:embed="rId8"/>
                      <a:stretch>
                        <a:fillRect/>
                      </a:stretch>
                    </p:blipFill>
                    <p:spPr>
                      <a:xfrm>
                        <a:off x="8078788" y="2211388"/>
                        <a:ext cx="333375" cy="301625"/>
                      </a:xfrm>
                      <a:prstGeom prst="rect">
                        <a:avLst/>
                      </a:prstGeom>
                    </p:spPr>
                  </p:pic>
                </p:oleObj>
              </mc:Fallback>
            </mc:AlternateContent>
          </a:graphicData>
        </a:graphic>
      </p:graphicFrame>
      <p:graphicFrame>
        <p:nvGraphicFramePr>
          <p:cNvPr id="4" name="Object 3"/>
          <p:cNvGraphicFramePr>
            <a:graphicFrameLocks noChangeAspect="1"/>
          </p:cNvGraphicFramePr>
          <p:nvPr>
            <p:extLst>
              <p:ext uri="{D42A27DB-BD31-4B8C-83A1-F6EECF244321}">
                <p14:modId xmlns:p14="http://schemas.microsoft.com/office/powerpoint/2010/main" val="913904348"/>
              </p:ext>
            </p:extLst>
          </p:nvPr>
        </p:nvGraphicFramePr>
        <p:xfrm>
          <a:off x="6248400" y="2667000"/>
          <a:ext cx="497205" cy="274320"/>
        </p:xfrm>
        <a:graphic>
          <a:graphicData uri="http://schemas.openxmlformats.org/presentationml/2006/ole">
            <mc:AlternateContent xmlns:mc="http://schemas.openxmlformats.org/markup-compatibility/2006">
              <mc:Choice xmlns:v="urn:schemas-microsoft-com:vml" Requires="v">
                <p:oleObj spid="_x0000_s593964" name="Equation" r:id="rId9" imgW="368300" imgH="203200" progId="Equation.DSMT4">
                  <p:embed/>
                </p:oleObj>
              </mc:Choice>
              <mc:Fallback>
                <p:oleObj name="Equation" r:id="rId9" imgW="368300" imgH="203200" progId="Equation.DSMT4">
                  <p:embed/>
                  <p:pic>
                    <p:nvPicPr>
                      <p:cNvPr id="0" name=""/>
                      <p:cNvPicPr/>
                      <p:nvPr/>
                    </p:nvPicPr>
                    <p:blipFill>
                      <a:blip r:embed="rId10"/>
                      <a:stretch>
                        <a:fillRect/>
                      </a:stretch>
                    </p:blipFill>
                    <p:spPr>
                      <a:xfrm>
                        <a:off x="6248400" y="2667000"/>
                        <a:ext cx="497205" cy="274320"/>
                      </a:xfrm>
                      <a:prstGeom prst="rect">
                        <a:avLst/>
                      </a:prstGeom>
                    </p:spPr>
                  </p:pic>
                </p:oleObj>
              </mc:Fallback>
            </mc:AlternateContent>
          </a:graphicData>
        </a:graphic>
      </p:graphicFrame>
      <p:graphicFrame>
        <p:nvGraphicFramePr>
          <p:cNvPr id="12" name="Object 11"/>
          <p:cNvGraphicFramePr>
            <a:graphicFrameLocks noChangeAspect="1"/>
          </p:cNvGraphicFramePr>
          <p:nvPr>
            <p:extLst>
              <p:ext uri="{D42A27DB-BD31-4B8C-83A1-F6EECF244321}">
                <p14:modId xmlns:p14="http://schemas.microsoft.com/office/powerpoint/2010/main" val="869263381"/>
              </p:ext>
            </p:extLst>
          </p:nvPr>
        </p:nvGraphicFramePr>
        <p:xfrm>
          <a:off x="3334972" y="2619616"/>
          <a:ext cx="2160270" cy="360045"/>
        </p:xfrm>
        <a:graphic>
          <a:graphicData uri="http://schemas.openxmlformats.org/presentationml/2006/ole">
            <mc:AlternateContent xmlns:mc="http://schemas.openxmlformats.org/markup-compatibility/2006">
              <mc:Choice xmlns:v="urn:schemas-microsoft-com:vml" Requires="v">
                <p:oleObj spid="_x0000_s593965" name="Equation" r:id="rId11" imgW="1600200" imgH="266700" progId="Equation.DSMT4">
                  <p:embed/>
                </p:oleObj>
              </mc:Choice>
              <mc:Fallback>
                <p:oleObj name="Equation" r:id="rId11" imgW="1600200" imgH="266700" progId="Equation.DSMT4">
                  <p:embed/>
                  <p:pic>
                    <p:nvPicPr>
                      <p:cNvPr id="0" name=""/>
                      <p:cNvPicPr/>
                      <p:nvPr/>
                    </p:nvPicPr>
                    <p:blipFill>
                      <a:blip r:embed="rId12"/>
                      <a:stretch>
                        <a:fillRect/>
                      </a:stretch>
                    </p:blipFill>
                    <p:spPr>
                      <a:xfrm>
                        <a:off x="3334972" y="2619616"/>
                        <a:ext cx="2160270" cy="360045"/>
                      </a:xfrm>
                      <a:prstGeom prst="rect">
                        <a:avLst/>
                      </a:prstGeom>
                    </p:spPr>
                  </p:pic>
                </p:oleObj>
              </mc:Fallback>
            </mc:AlternateContent>
          </a:graphicData>
        </a:graphic>
      </p:graphicFrame>
    </p:spTree>
    <p:extLst>
      <p:ext uri="{BB962C8B-B14F-4D97-AF65-F5344CB8AC3E}">
        <p14:creationId xmlns:p14="http://schemas.microsoft.com/office/powerpoint/2010/main" val="1455074751"/>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The Sequence of Orthogonal Transformations in the Implicit Double Shift (7 </a:t>
            </a:r>
            <a:r>
              <a:rPr lang="en-US" dirty="0" smtClean="0"/>
              <a:t>×</a:t>
            </a:r>
            <a:r>
              <a:rPr lang="en-US" dirty="0" smtClean="0">
                <a:sym typeface="Symbol" panose="05050102010706020507" pitchFamily="18" charset="2"/>
              </a:rPr>
              <a:t> 7) </a:t>
            </a:r>
            <a:r>
              <a:rPr lang="en-US" dirty="0">
                <a:sym typeface="Symbol" panose="05050102010706020507" pitchFamily="18" charset="2"/>
              </a:rPr>
              <a:t>example)</a:t>
            </a:r>
            <a:endParaRPr lang="en-US" dirty="0"/>
          </a:p>
        </p:txBody>
      </p:sp>
      <p:sp>
        <p:nvSpPr>
          <p:cNvPr id="3" name="Content Placeholder 2"/>
          <p:cNvSpPr>
            <a:spLocks noGrp="1"/>
          </p:cNvSpPr>
          <p:nvPr>
            <p:ph idx="1"/>
          </p:nvPr>
        </p:nvSpPr>
        <p:spPr>
          <a:xfrm>
            <a:off x="457200" y="2057400"/>
            <a:ext cx="8229600" cy="4525963"/>
          </a:xfrm>
        </p:spPr>
        <p:txBody>
          <a:bodyPr/>
          <a:lstStyle/>
          <a:p>
            <a:r>
              <a:rPr lang="en-US" dirty="0" smtClean="0"/>
              <a:t>Chase the bulge down and out to the right.</a:t>
            </a:r>
          </a:p>
          <a:p>
            <a:r>
              <a:rPr lang="en-US" dirty="0" smtClean="0"/>
              <a:t>Zero-out the elements at indices</a:t>
            </a:r>
            <a:br>
              <a:rPr lang="en-US" dirty="0" smtClean="0"/>
            </a:br>
            <a:r>
              <a:rPr lang="en-US" dirty="0" smtClean="0"/>
              <a:t>(3,1) and (4,1).</a:t>
            </a:r>
            <a:endParaRPr lang="en-US" dirty="0"/>
          </a:p>
        </p:txBody>
      </p:sp>
      <p:pic>
        <p:nvPicPr>
          <p:cNvPr id="4" name="Picture 3"/>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2032571" y="3448746"/>
            <a:ext cx="4679442" cy="1656387"/>
          </a:xfrm>
          <a:prstGeom prst="rect">
            <a:avLst/>
          </a:prstGeom>
        </p:spPr>
      </p:pic>
      <p:pic>
        <p:nvPicPr>
          <p:cNvPr id="6" name="Picture 5"/>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tretch>
            <a:fillRect/>
          </a:stretch>
        </p:blipFill>
        <p:spPr>
          <a:xfrm>
            <a:off x="2047126" y="5181600"/>
            <a:ext cx="3798128" cy="1467956"/>
          </a:xfrm>
          <a:prstGeom prst="rect">
            <a:avLst/>
          </a:prstGeom>
        </p:spPr>
      </p:pic>
      <p:sp>
        <p:nvSpPr>
          <p:cNvPr id="7" name="Rectangle 6"/>
          <p:cNvSpPr/>
          <p:nvPr/>
        </p:nvSpPr>
        <p:spPr>
          <a:xfrm>
            <a:off x="4038600" y="5791200"/>
            <a:ext cx="533400" cy="4572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2590800" y="6287073"/>
            <a:ext cx="706925" cy="369332"/>
          </a:xfrm>
          <a:prstGeom prst="rect">
            <a:avLst/>
          </a:prstGeom>
          <a:noFill/>
        </p:spPr>
        <p:txBody>
          <a:bodyPr wrap="none" rtlCol="0">
            <a:spAutoFit/>
          </a:bodyPr>
          <a:lstStyle/>
          <a:p>
            <a:r>
              <a:rPr lang="en-US" dirty="0" smtClean="0"/>
              <a:t>Bulge</a:t>
            </a:r>
            <a:endParaRPr lang="en-US" dirty="0"/>
          </a:p>
        </p:txBody>
      </p:sp>
      <p:cxnSp>
        <p:nvCxnSpPr>
          <p:cNvPr id="10" name="Straight Arrow Connector 9"/>
          <p:cNvCxnSpPr/>
          <p:nvPr/>
        </p:nvCxnSpPr>
        <p:spPr>
          <a:xfrm flipV="1">
            <a:off x="3429000" y="6113600"/>
            <a:ext cx="517190" cy="3181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70440528"/>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21290"/>
            <a:ext cx="8229600" cy="1143000"/>
          </a:xfrm>
        </p:spPr>
        <p:txBody>
          <a:bodyPr>
            <a:normAutofit fontScale="90000"/>
          </a:bodyPr>
          <a:lstStyle/>
          <a:p>
            <a:r>
              <a:rPr lang="en-US" dirty="0"/>
              <a:t>The Sequence of Orthogonal Transformations in the Implicit Double Shift (7 </a:t>
            </a:r>
            <a:r>
              <a:rPr lang="en-US" dirty="0" smtClean="0"/>
              <a:t>×</a:t>
            </a:r>
            <a:r>
              <a:rPr lang="en-US" dirty="0" smtClean="0">
                <a:sym typeface="Symbol" panose="05050102010706020507" pitchFamily="18" charset="2"/>
              </a:rPr>
              <a:t> 7) </a:t>
            </a:r>
            <a:r>
              <a:rPr lang="en-US" dirty="0">
                <a:sym typeface="Symbol" panose="05050102010706020507" pitchFamily="18" charset="2"/>
              </a:rPr>
              <a:t>example</a:t>
            </a:r>
            <a:endParaRPr lang="en-US" dirty="0"/>
          </a:p>
        </p:txBody>
      </p:sp>
      <p:sp>
        <p:nvSpPr>
          <p:cNvPr id="3" name="Content Placeholder 2"/>
          <p:cNvSpPr>
            <a:spLocks noGrp="1"/>
          </p:cNvSpPr>
          <p:nvPr>
            <p:ph idx="1"/>
          </p:nvPr>
        </p:nvSpPr>
        <p:spPr>
          <a:xfrm>
            <a:off x="457200" y="1981200"/>
            <a:ext cx="8229600" cy="4525963"/>
          </a:xfrm>
        </p:spPr>
        <p:txBody>
          <a:bodyPr/>
          <a:lstStyle/>
          <a:p>
            <a:r>
              <a:rPr lang="en-US" dirty="0"/>
              <a:t>Zero-out the elements at indices</a:t>
            </a:r>
            <a:br>
              <a:rPr lang="en-US" dirty="0"/>
            </a:br>
            <a:r>
              <a:rPr lang="en-US" dirty="0" smtClean="0"/>
              <a:t>(4,2) </a:t>
            </a:r>
            <a:r>
              <a:rPr lang="en-US" dirty="0"/>
              <a:t>and </a:t>
            </a:r>
            <a:r>
              <a:rPr lang="en-US" dirty="0" smtClean="0"/>
              <a:t>(5,2).</a:t>
            </a:r>
            <a:endParaRPr lang="en-US" dirty="0"/>
          </a:p>
          <a:p>
            <a:endParaRPr lang="en-US" dirty="0"/>
          </a:p>
        </p:txBody>
      </p:sp>
      <p:pic>
        <p:nvPicPr>
          <p:cNvPr id="4" name="Picture 3"/>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1981200" y="2815021"/>
            <a:ext cx="4876800" cy="1623273"/>
          </a:xfrm>
          <a:prstGeom prst="rect">
            <a:avLst/>
          </a:prstGeom>
        </p:spPr>
      </p:pic>
      <p:pic>
        <p:nvPicPr>
          <p:cNvPr id="5" name="Picture 4"/>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tretch>
            <a:fillRect/>
          </a:stretch>
        </p:blipFill>
        <p:spPr>
          <a:xfrm>
            <a:off x="1828800" y="4721696"/>
            <a:ext cx="5350157" cy="1783808"/>
          </a:xfrm>
          <a:prstGeom prst="rect">
            <a:avLst/>
          </a:prstGeom>
        </p:spPr>
      </p:pic>
      <p:sp>
        <p:nvSpPr>
          <p:cNvPr id="6" name="Rectangle 5"/>
          <p:cNvSpPr/>
          <p:nvPr/>
        </p:nvSpPr>
        <p:spPr>
          <a:xfrm>
            <a:off x="5334000" y="5791200"/>
            <a:ext cx="609600" cy="4572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3657224" y="6419574"/>
            <a:ext cx="706925" cy="369332"/>
          </a:xfrm>
          <a:prstGeom prst="rect">
            <a:avLst/>
          </a:prstGeom>
          <a:noFill/>
        </p:spPr>
        <p:txBody>
          <a:bodyPr wrap="none" rtlCol="0">
            <a:spAutoFit/>
          </a:bodyPr>
          <a:lstStyle/>
          <a:p>
            <a:r>
              <a:rPr lang="en-US" dirty="0" smtClean="0"/>
              <a:t>Bulge</a:t>
            </a:r>
            <a:endParaRPr lang="en-US" dirty="0"/>
          </a:p>
        </p:txBody>
      </p:sp>
      <p:cxnSp>
        <p:nvCxnSpPr>
          <p:cNvPr id="9" name="Straight Arrow Connector 8"/>
          <p:cNvCxnSpPr/>
          <p:nvPr/>
        </p:nvCxnSpPr>
        <p:spPr>
          <a:xfrm flipV="1">
            <a:off x="4419600" y="6096000"/>
            <a:ext cx="762000" cy="533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9061587"/>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The Sequence of Orthogonal Transformations in the Implicit Double Shift (7 </a:t>
            </a:r>
            <a:r>
              <a:rPr lang="en-US" dirty="0" smtClean="0"/>
              <a:t>×</a:t>
            </a:r>
            <a:r>
              <a:rPr lang="en-US" dirty="0" smtClean="0">
                <a:sym typeface="Symbol" panose="05050102010706020507" pitchFamily="18" charset="2"/>
              </a:rPr>
              <a:t> 7) </a:t>
            </a:r>
            <a:r>
              <a:rPr lang="en-US" dirty="0">
                <a:sym typeface="Symbol" panose="05050102010706020507" pitchFamily="18" charset="2"/>
              </a:rPr>
              <a:t>example</a:t>
            </a:r>
            <a:endParaRPr lang="en-US" dirty="0"/>
          </a:p>
        </p:txBody>
      </p:sp>
      <p:sp>
        <p:nvSpPr>
          <p:cNvPr id="3" name="Content Placeholder 2"/>
          <p:cNvSpPr>
            <a:spLocks noGrp="1"/>
          </p:cNvSpPr>
          <p:nvPr>
            <p:ph idx="1"/>
          </p:nvPr>
        </p:nvSpPr>
        <p:spPr>
          <a:xfrm>
            <a:off x="457200" y="2057400"/>
            <a:ext cx="8229600" cy="4525963"/>
          </a:xfrm>
        </p:spPr>
        <p:txBody>
          <a:bodyPr/>
          <a:lstStyle/>
          <a:p>
            <a:r>
              <a:rPr lang="en-US" dirty="0"/>
              <a:t>Zero-out the elements at indices</a:t>
            </a:r>
            <a:br>
              <a:rPr lang="en-US" dirty="0"/>
            </a:br>
            <a:r>
              <a:rPr lang="en-US" dirty="0" smtClean="0"/>
              <a:t>(5,3) </a:t>
            </a:r>
            <a:r>
              <a:rPr lang="en-US" dirty="0"/>
              <a:t>and </a:t>
            </a:r>
            <a:r>
              <a:rPr lang="en-US" dirty="0" smtClean="0"/>
              <a:t>(6,3).</a:t>
            </a:r>
            <a:endParaRPr lang="en-US" dirty="0"/>
          </a:p>
          <a:p>
            <a:endParaRPr lang="en-US" dirty="0"/>
          </a:p>
        </p:txBody>
      </p:sp>
      <p:pic>
        <p:nvPicPr>
          <p:cNvPr id="4" name="Picture 3"/>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1447800" y="3048000"/>
            <a:ext cx="4974387" cy="1562547"/>
          </a:xfrm>
          <a:prstGeom prst="rect">
            <a:avLst/>
          </a:prstGeom>
        </p:spPr>
      </p:pic>
      <p:pic>
        <p:nvPicPr>
          <p:cNvPr id="5" name="Picture 4"/>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tretch>
            <a:fillRect/>
          </a:stretch>
        </p:blipFill>
        <p:spPr>
          <a:xfrm>
            <a:off x="1447800" y="4924615"/>
            <a:ext cx="5588855" cy="1639056"/>
          </a:xfrm>
          <a:prstGeom prst="rect">
            <a:avLst/>
          </a:prstGeom>
        </p:spPr>
      </p:pic>
      <p:sp>
        <p:nvSpPr>
          <p:cNvPr id="6" name="Rectangle 5"/>
          <p:cNvSpPr/>
          <p:nvPr/>
        </p:nvSpPr>
        <p:spPr>
          <a:xfrm>
            <a:off x="5638800" y="6096000"/>
            <a:ext cx="533400" cy="46767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3535302" y="6409497"/>
            <a:ext cx="706925" cy="369332"/>
          </a:xfrm>
          <a:prstGeom prst="rect">
            <a:avLst/>
          </a:prstGeom>
          <a:noFill/>
        </p:spPr>
        <p:txBody>
          <a:bodyPr wrap="none" rtlCol="0">
            <a:spAutoFit/>
          </a:bodyPr>
          <a:lstStyle/>
          <a:p>
            <a:r>
              <a:rPr lang="en-US" dirty="0" smtClean="0"/>
              <a:t>Bulge</a:t>
            </a:r>
            <a:endParaRPr lang="en-US" dirty="0"/>
          </a:p>
        </p:txBody>
      </p:sp>
      <p:cxnSp>
        <p:nvCxnSpPr>
          <p:cNvPr id="9" name="Straight Arrow Connector 8"/>
          <p:cNvCxnSpPr/>
          <p:nvPr/>
        </p:nvCxnSpPr>
        <p:spPr>
          <a:xfrm flipV="1">
            <a:off x="4343400" y="6408543"/>
            <a:ext cx="1143000" cy="2970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41246451"/>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The Sequence of Orthogonal Transformations in the Implicit Double Shift (7 </a:t>
            </a:r>
            <a:r>
              <a:rPr lang="en-US" dirty="0" smtClean="0"/>
              <a:t>×</a:t>
            </a:r>
            <a:r>
              <a:rPr lang="en-US" dirty="0" smtClean="0">
                <a:sym typeface="Symbol" panose="05050102010706020507" pitchFamily="18" charset="2"/>
              </a:rPr>
              <a:t> 7) </a:t>
            </a:r>
            <a:r>
              <a:rPr lang="en-US" dirty="0">
                <a:sym typeface="Symbol" panose="05050102010706020507" pitchFamily="18" charset="2"/>
              </a:rPr>
              <a:t>example</a:t>
            </a:r>
            <a:endParaRPr lang="en-US" dirty="0"/>
          </a:p>
        </p:txBody>
      </p:sp>
      <p:sp>
        <p:nvSpPr>
          <p:cNvPr id="3" name="Content Placeholder 2"/>
          <p:cNvSpPr>
            <a:spLocks noGrp="1"/>
          </p:cNvSpPr>
          <p:nvPr>
            <p:ph idx="1"/>
          </p:nvPr>
        </p:nvSpPr>
        <p:spPr>
          <a:xfrm>
            <a:off x="457200" y="1905000"/>
            <a:ext cx="8229600" cy="4525963"/>
          </a:xfrm>
        </p:spPr>
        <p:txBody>
          <a:bodyPr/>
          <a:lstStyle/>
          <a:p>
            <a:r>
              <a:rPr lang="en-US" dirty="0"/>
              <a:t>Zero-out the elements at indices</a:t>
            </a:r>
            <a:br>
              <a:rPr lang="en-US" dirty="0"/>
            </a:br>
            <a:r>
              <a:rPr lang="en-US" dirty="0" smtClean="0"/>
              <a:t>(6,4) </a:t>
            </a:r>
            <a:r>
              <a:rPr lang="en-US" dirty="0"/>
              <a:t>and </a:t>
            </a:r>
            <a:r>
              <a:rPr lang="en-US" dirty="0" smtClean="0"/>
              <a:t>(7,4).</a:t>
            </a:r>
            <a:endParaRPr lang="en-US" dirty="0"/>
          </a:p>
        </p:txBody>
      </p:sp>
      <p:pic>
        <p:nvPicPr>
          <p:cNvPr id="4" name="Picture 3"/>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1752600" y="2950369"/>
            <a:ext cx="5253612" cy="1651000"/>
          </a:xfrm>
          <a:prstGeom prst="rect">
            <a:avLst/>
          </a:prstGeom>
        </p:spPr>
      </p:pic>
      <p:pic>
        <p:nvPicPr>
          <p:cNvPr id="5" name="Picture 4"/>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tretch>
            <a:fillRect/>
          </a:stretch>
        </p:blipFill>
        <p:spPr>
          <a:xfrm>
            <a:off x="1752600" y="4845050"/>
            <a:ext cx="6429672" cy="1689100"/>
          </a:xfrm>
          <a:prstGeom prst="rect">
            <a:avLst/>
          </a:prstGeom>
        </p:spPr>
      </p:pic>
    </p:spTree>
    <p:extLst>
      <p:ext uri="{BB962C8B-B14F-4D97-AF65-F5344CB8AC3E}">
        <p14:creationId xmlns:p14="http://schemas.microsoft.com/office/powerpoint/2010/main" val="2359377912"/>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8638" y="381000"/>
            <a:ext cx="8229600" cy="1143000"/>
          </a:xfrm>
        </p:spPr>
        <p:txBody>
          <a:bodyPr>
            <a:normAutofit fontScale="90000"/>
          </a:bodyPr>
          <a:lstStyle/>
          <a:p>
            <a:r>
              <a:rPr lang="en-US" dirty="0"/>
              <a:t>The Sequence of Orthogonal Transformations in the Implicit Double Shift (7 </a:t>
            </a:r>
            <a:r>
              <a:rPr lang="en-US" dirty="0" smtClean="0"/>
              <a:t>×</a:t>
            </a:r>
            <a:r>
              <a:rPr lang="en-US" dirty="0" smtClean="0">
                <a:sym typeface="Symbol" panose="05050102010706020507" pitchFamily="18" charset="2"/>
              </a:rPr>
              <a:t> </a:t>
            </a:r>
            <a:r>
              <a:rPr lang="en-US" dirty="0">
                <a:sym typeface="Symbol" panose="05050102010706020507" pitchFamily="18" charset="2"/>
              </a:rPr>
              <a:t>7 </a:t>
            </a:r>
            <a:r>
              <a:rPr lang="en-US" dirty="0" smtClean="0">
                <a:sym typeface="Symbol" panose="05050102010706020507" pitchFamily="18" charset="2"/>
              </a:rPr>
              <a:t>example)</a:t>
            </a:r>
            <a:endParaRPr lang="en-US" dirty="0"/>
          </a:p>
        </p:txBody>
      </p:sp>
      <p:sp>
        <p:nvSpPr>
          <p:cNvPr id="3" name="Content Placeholder 2"/>
          <p:cNvSpPr>
            <a:spLocks noGrp="1"/>
          </p:cNvSpPr>
          <p:nvPr>
            <p:ph idx="1"/>
          </p:nvPr>
        </p:nvSpPr>
        <p:spPr>
          <a:xfrm>
            <a:off x="448638" y="2057400"/>
            <a:ext cx="8229600" cy="4525963"/>
          </a:xfrm>
        </p:spPr>
        <p:txBody>
          <a:bodyPr/>
          <a:lstStyle/>
          <a:p>
            <a:r>
              <a:rPr lang="en-US" dirty="0" smtClean="0"/>
              <a:t>Zero-out the element at index (7,5) using a</a:t>
            </a:r>
            <a:br>
              <a:rPr lang="en-US" dirty="0" smtClean="0"/>
            </a:br>
            <a:r>
              <a:rPr lang="en-US" dirty="0" smtClean="0"/>
              <a:t>2 ×</a:t>
            </a:r>
            <a:r>
              <a:rPr lang="en-US" dirty="0" smtClean="0">
                <a:sym typeface="Symbol" panose="05050102010706020507" pitchFamily="18" charset="2"/>
              </a:rPr>
              <a:t> 2 reflection.</a:t>
            </a:r>
            <a:endParaRPr lang="en-US" dirty="0"/>
          </a:p>
        </p:txBody>
      </p:sp>
      <p:pic>
        <p:nvPicPr>
          <p:cNvPr id="4" name="Picture 3"/>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tretch>
            <a:fillRect/>
          </a:stretch>
        </p:blipFill>
        <p:spPr>
          <a:xfrm>
            <a:off x="1447800" y="3125069"/>
            <a:ext cx="4495800" cy="1338093"/>
          </a:xfrm>
          <a:prstGeom prst="rect">
            <a:avLst/>
          </a:prstGeom>
        </p:spPr>
      </p:pic>
      <p:pic>
        <p:nvPicPr>
          <p:cNvPr id="6" name="Picture 5"/>
          <p:cNvPicPr>
            <a:picLocks noChangeAspect="1"/>
          </p:cNvPicPr>
          <p:nvPr>
            <p:custDataLst>
              <p:tags r:id="rId3"/>
            </p:custDataLst>
          </p:nvPr>
        </p:nvPicPr>
        <p:blipFill>
          <a:blip r:embed="rId6" cstate="print">
            <a:extLst>
              <a:ext uri="{28A0092B-C50C-407E-A947-70E740481C1C}">
                <a14:useLocalDpi xmlns:a14="http://schemas.microsoft.com/office/drawing/2010/main" val="0"/>
              </a:ext>
            </a:extLst>
          </a:blip>
          <a:stretch>
            <a:fillRect/>
          </a:stretch>
        </p:blipFill>
        <p:spPr>
          <a:xfrm>
            <a:off x="1432053" y="4658876"/>
            <a:ext cx="4315595" cy="2120201"/>
          </a:xfrm>
          <a:prstGeom prst="rect">
            <a:avLst/>
          </a:prstGeom>
        </p:spPr>
      </p:pic>
      <p:sp>
        <p:nvSpPr>
          <p:cNvPr id="7" name="TextBox 6"/>
          <p:cNvSpPr txBox="1"/>
          <p:nvPr/>
        </p:nvSpPr>
        <p:spPr>
          <a:xfrm>
            <a:off x="1143000" y="5750655"/>
            <a:ext cx="2428870" cy="369332"/>
          </a:xfrm>
          <a:prstGeom prst="rect">
            <a:avLst/>
          </a:prstGeom>
          <a:noFill/>
        </p:spPr>
        <p:txBody>
          <a:bodyPr wrap="none" rtlCol="0">
            <a:spAutoFit/>
          </a:bodyPr>
          <a:lstStyle/>
          <a:p>
            <a:r>
              <a:rPr lang="en-US" dirty="0" smtClean="0"/>
              <a:t>Upper </a:t>
            </a:r>
            <a:r>
              <a:rPr lang="en-US" dirty="0" err="1" smtClean="0"/>
              <a:t>Hessenberg</a:t>
            </a:r>
            <a:r>
              <a:rPr lang="en-US" dirty="0" smtClean="0"/>
              <a:t> form</a:t>
            </a:r>
            <a:endParaRPr lang="en-US" dirty="0"/>
          </a:p>
        </p:txBody>
      </p:sp>
      <p:sp>
        <p:nvSpPr>
          <p:cNvPr id="11" name="TextBox 10"/>
          <p:cNvSpPr txBox="1"/>
          <p:nvPr/>
        </p:nvSpPr>
        <p:spPr>
          <a:xfrm>
            <a:off x="6172200" y="5638800"/>
            <a:ext cx="2696123" cy="923330"/>
          </a:xfrm>
          <a:prstGeom prst="rect">
            <a:avLst/>
          </a:prstGeom>
          <a:noFill/>
        </p:spPr>
        <p:txBody>
          <a:bodyPr wrap="none" rtlCol="0">
            <a:spAutoFit/>
          </a:bodyPr>
          <a:lstStyle/>
          <a:p>
            <a:r>
              <a:rPr lang="en-US" dirty="0" smtClean="0"/>
              <a:t>By the Implicit Q Theorem,</a:t>
            </a:r>
          </a:p>
          <a:p>
            <a:r>
              <a:rPr lang="en-US" i="1" dirty="0" err="1" smtClean="0"/>
              <a:t>Q</a:t>
            </a:r>
            <a:r>
              <a:rPr lang="en-US" i="1" baseline="30000" dirty="0" err="1" smtClean="0"/>
              <a:t>T</a:t>
            </a:r>
            <a:r>
              <a:rPr lang="en-US" dirty="0" smtClean="0"/>
              <a:t> is a matrix such that</a:t>
            </a:r>
          </a:p>
          <a:p>
            <a:r>
              <a:rPr lang="en-US" i="1" dirty="0" err="1" smtClean="0"/>
              <a:t>H</a:t>
            </a:r>
            <a:r>
              <a:rPr lang="en-US" i="1" baseline="-25000" dirty="0" err="1" smtClean="0"/>
              <a:t>2</a:t>
            </a:r>
            <a:r>
              <a:rPr lang="en-US" i="1" dirty="0" smtClean="0"/>
              <a:t> = </a:t>
            </a:r>
            <a:r>
              <a:rPr lang="en-US" i="1" dirty="0" err="1" smtClean="0"/>
              <a:t>QHQ</a:t>
            </a:r>
            <a:r>
              <a:rPr lang="en-US" i="1" baseline="30000" dirty="0" err="1" smtClean="0"/>
              <a:t>T</a:t>
            </a:r>
            <a:r>
              <a:rPr lang="en-US" dirty="0" smtClean="0"/>
              <a:t>.</a:t>
            </a:r>
            <a:endParaRPr lang="en-US" dirty="0"/>
          </a:p>
        </p:txBody>
      </p:sp>
      <p:graphicFrame>
        <p:nvGraphicFramePr>
          <p:cNvPr id="5" name="Object 4"/>
          <p:cNvGraphicFramePr>
            <a:graphicFrameLocks noChangeAspect="1"/>
          </p:cNvGraphicFramePr>
          <p:nvPr>
            <p:extLst>
              <p:ext uri="{D42A27DB-BD31-4B8C-83A1-F6EECF244321}">
                <p14:modId xmlns:p14="http://schemas.microsoft.com/office/powerpoint/2010/main" val="1972554756"/>
              </p:ext>
            </p:extLst>
          </p:nvPr>
        </p:nvGraphicFramePr>
        <p:xfrm>
          <a:off x="6324600" y="4648200"/>
          <a:ext cx="2190750" cy="438150"/>
        </p:xfrm>
        <a:graphic>
          <a:graphicData uri="http://schemas.openxmlformats.org/presentationml/2006/ole">
            <mc:AlternateContent xmlns:mc="http://schemas.openxmlformats.org/markup-compatibility/2006">
              <mc:Choice xmlns:v="urn:schemas-microsoft-com:vml" Requires="v">
                <p:oleObj spid="_x0000_s594958" name="Equation" r:id="rId7" imgW="1460500" imgH="292100" progId="Equation.DSMT4">
                  <p:embed/>
                </p:oleObj>
              </mc:Choice>
              <mc:Fallback>
                <p:oleObj name="Equation" r:id="rId7" imgW="1460500" imgH="292100" progId="Equation.DSMT4">
                  <p:embed/>
                  <p:pic>
                    <p:nvPicPr>
                      <p:cNvPr id="0" name=""/>
                      <p:cNvPicPr/>
                      <p:nvPr/>
                    </p:nvPicPr>
                    <p:blipFill>
                      <a:blip r:embed="rId8"/>
                      <a:stretch>
                        <a:fillRect/>
                      </a:stretch>
                    </p:blipFill>
                    <p:spPr>
                      <a:xfrm>
                        <a:off x="6324600" y="4648200"/>
                        <a:ext cx="2190750" cy="438150"/>
                      </a:xfrm>
                      <a:prstGeom prst="rect">
                        <a:avLst/>
                      </a:prstGeom>
                    </p:spPr>
                  </p:pic>
                </p:oleObj>
              </mc:Fallback>
            </mc:AlternateContent>
          </a:graphicData>
        </a:graphic>
      </p:graphicFrame>
    </p:spTree>
    <p:extLst>
      <p:ext uri="{BB962C8B-B14F-4D97-AF65-F5344CB8AC3E}">
        <p14:creationId xmlns:p14="http://schemas.microsoft.com/office/powerpoint/2010/main" val="123027422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04800"/>
            <a:ext cx="8229600" cy="1143000"/>
          </a:xfrm>
        </p:spPr>
        <p:txBody>
          <a:bodyPr/>
          <a:lstStyle/>
          <a:p>
            <a:r>
              <a:rPr lang="en-US" dirty="0" smtClean="0"/>
              <a:t>Example 1</a:t>
            </a:r>
            <a:endParaRPr lang="en-US" dirty="0"/>
          </a:p>
        </p:txBody>
      </p:sp>
      <p:pic>
        <p:nvPicPr>
          <p:cNvPr id="9" name="Picture 8"/>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228600" y="866454"/>
            <a:ext cx="8740141" cy="4457700"/>
          </a:xfrm>
          <a:prstGeom prst="rect">
            <a:avLst/>
          </a:prstGeom>
        </p:spPr>
      </p:pic>
    </p:spTree>
    <p:extLst>
      <p:ext uri="{BB962C8B-B14F-4D97-AF65-F5344CB8AC3E}">
        <p14:creationId xmlns:p14="http://schemas.microsoft.com/office/powerpoint/2010/main" val="1599063624"/>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 to Algorithm </a:t>
            </a:r>
            <a:r>
              <a:rPr lang="en-US" dirty="0" err="1" smtClean="0"/>
              <a:t>impdsqr</a:t>
            </a:r>
            <a:endParaRPr lang="en-US" dirty="0"/>
          </a:p>
        </p:txBody>
      </p:sp>
      <p:sp>
        <p:nvSpPr>
          <p:cNvPr id="3" name="Content Placeholder 2"/>
          <p:cNvSpPr>
            <a:spLocks noGrp="1"/>
          </p:cNvSpPr>
          <p:nvPr>
            <p:ph idx="1"/>
          </p:nvPr>
        </p:nvSpPr>
        <p:spPr/>
        <p:txBody>
          <a:bodyPr/>
          <a:lstStyle/>
          <a:p>
            <a:r>
              <a:rPr lang="en-US" dirty="0" smtClean="0"/>
              <a:t>Use block matrix operations so we don't have to build the Householder matrices.</a:t>
            </a:r>
            <a:endParaRPr lang="en-US" dirty="0"/>
          </a:p>
        </p:txBody>
      </p:sp>
      <p:pic>
        <p:nvPicPr>
          <p:cNvPr id="4" name="Picture 3"/>
          <p:cNvPicPr>
            <a:picLocks noChangeAspect="1"/>
          </p:cNvPicPr>
          <p:nvPr>
            <p:custDataLst>
              <p:tags r:id="rId2"/>
            </p:custDataLst>
          </p:nvPr>
        </p:nvPicPr>
        <p:blipFill>
          <a:blip r:embed="rId4" cstate="print">
            <a:extLst>
              <a:ext uri="{28A0092B-C50C-407E-A947-70E740481C1C}">
                <a14:useLocalDpi xmlns:a14="http://schemas.microsoft.com/office/drawing/2010/main" val="0"/>
              </a:ext>
            </a:extLst>
          </a:blip>
          <a:stretch>
            <a:fillRect/>
          </a:stretch>
        </p:blipFill>
        <p:spPr>
          <a:xfrm>
            <a:off x="381000" y="2971800"/>
            <a:ext cx="8382000" cy="1450693"/>
          </a:xfrm>
          <a:prstGeom prst="rect">
            <a:avLst/>
          </a:prstGeom>
        </p:spPr>
      </p:pic>
      <p:sp>
        <p:nvSpPr>
          <p:cNvPr id="5" name="TextBox 4"/>
          <p:cNvSpPr txBox="1"/>
          <p:nvPr/>
        </p:nvSpPr>
        <p:spPr>
          <a:xfrm>
            <a:off x="2514600" y="4422493"/>
            <a:ext cx="3908121" cy="369332"/>
          </a:xfrm>
          <a:prstGeom prst="rect">
            <a:avLst/>
          </a:prstGeom>
          <a:noFill/>
        </p:spPr>
        <p:txBody>
          <a:bodyPr wrap="none" rtlCol="0">
            <a:spAutoFit/>
          </a:bodyPr>
          <a:lstStyle/>
          <a:p>
            <a:r>
              <a:rPr lang="en-US" dirty="0" smtClean="0"/>
              <a:t>Only affects rows </a:t>
            </a:r>
            <a:r>
              <a:rPr lang="en-US" i="1" dirty="0" err="1" smtClean="0"/>
              <a:t>i:i+2</a:t>
            </a:r>
            <a:r>
              <a:rPr lang="en-US" dirty="0" smtClean="0"/>
              <a:t> and columns </a:t>
            </a:r>
            <a:r>
              <a:rPr lang="en-US" i="1" dirty="0" err="1" smtClean="0"/>
              <a:t>1:n</a:t>
            </a:r>
            <a:r>
              <a:rPr lang="en-US" dirty="0" smtClean="0"/>
              <a:t>.</a:t>
            </a:r>
            <a:endParaRPr lang="en-US" dirty="0"/>
          </a:p>
        </p:txBody>
      </p:sp>
      <p:sp>
        <p:nvSpPr>
          <p:cNvPr id="6" name="TextBox 5"/>
          <p:cNvSpPr txBox="1"/>
          <p:nvPr/>
        </p:nvSpPr>
        <p:spPr>
          <a:xfrm>
            <a:off x="381000" y="5258003"/>
            <a:ext cx="6340967" cy="369332"/>
          </a:xfrm>
          <a:prstGeom prst="rect">
            <a:avLst/>
          </a:prstGeom>
          <a:noFill/>
        </p:spPr>
        <p:txBody>
          <a:bodyPr wrap="none" rtlCol="0">
            <a:spAutoFit/>
          </a:bodyPr>
          <a:lstStyle/>
          <a:p>
            <a:r>
              <a:rPr lang="en-US" dirty="0" smtClean="0"/>
              <a:t>The product                     affects only </a:t>
            </a:r>
            <a:r>
              <a:rPr lang="en-US" dirty="0"/>
              <a:t>rows </a:t>
            </a:r>
            <a:r>
              <a:rPr lang="en-US" i="1" dirty="0"/>
              <a:t>1:n</a:t>
            </a:r>
            <a:r>
              <a:rPr lang="en-US" dirty="0"/>
              <a:t> and columns</a:t>
            </a:r>
            <a:r>
              <a:rPr lang="en-US" i="1" dirty="0"/>
              <a:t> i:i+2</a:t>
            </a:r>
            <a:r>
              <a:rPr lang="en-US" dirty="0"/>
              <a:t> . </a:t>
            </a:r>
          </a:p>
        </p:txBody>
      </p:sp>
      <p:graphicFrame>
        <p:nvGraphicFramePr>
          <p:cNvPr id="9" name="Object 8"/>
          <p:cNvGraphicFramePr>
            <a:graphicFrameLocks noChangeAspect="1"/>
          </p:cNvGraphicFramePr>
          <p:nvPr>
            <p:extLst>
              <p:ext uri="{D42A27DB-BD31-4B8C-83A1-F6EECF244321}">
                <p14:modId xmlns:p14="http://schemas.microsoft.com/office/powerpoint/2010/main" val="941776052"/>
              </p:ext>
            </p:extLst>
          </p:nvPr>
        </p:nvGraphicFramePr>
        <p:xfrm>
          <a:off x="1686254" y="5267662"/>
          <a:ext cx="960120" cy="394335"/>
        </p:xfrm>
        <a:graphic>
          <a:graphicData uri="http://schemas.openxmlformats.org/presentationml/2006/ole">
            <mc:AlternateContent xmlns:mc="http://schemas.openxmlformats.org/markup-compatibility/2006">
              <mc:Choice xmlns:v="urn:schemas-microsoft-com:vml" Requires="v">
                <p:oleObj spid="_x0000_s595981" name="Equation" r:id="rId5" imgW="711200" imgH="292100" progId="Equation.DSMT4">
                  <p:embed/>
                </p:oleObj>
              </mc:Choice>
              <mc:Fallback>
                <p:oleObj name="Equation" r:id="rId5" imgW="711200" imgH="292100" progId="Equation.DSMT4">
                  <p:embed/>
                  <p:pic>
                    <p:nvPicPr>
                      <p:cNvPr id="0" name=""/>
                      <p:cNvPicPr/>
                      <p:nvPr/>
                    </p:nvPicPr>
                    <p:blipFill>
                      <a:blip r:embed="rId6"/>
                      <a:stretch>
                        <a:fillRect/>
                      </a:stretch>
                    </p:blipFill>
                    <p:spPr>
                      <a:xfrm>
                        <a:off x="1686254" y="5267662"/>
                        <a:ext cx="960120" cy="394335"/>
                      </a:xfrm>
                      <a:prstGeom prst="rect">
                        <a:avLst/>
                      </a:prstGeom>
                    </p:spPr>
                  </p:pic>
                </p:oleObj>
              </mc:Fallback>
            </mc:AlternateContent>
          </a:graphicData>
        </a:graphic>
      </p:graphicFrame>
      <p:sp>
        <p:nvSpPr>
          <p:cNvPr id="10" name="TextBox 9"/>
          <p:cNvSpPr txBox="1"/>
          <p:nvPr/>
        </p:nvSpPr>
        <p:spPr>
          <a:xfrm>
            <a:off x="457200" y="5791200"/>
            <a:ext cx="6430667" cy="923330"/>
          </a:xfrm>
          <a:prstGeom prst="rect">
            <a:avLst/>
          </a:prstGeom>
          <a:noFill/>
        </p:spPr>
        <p:txBody>
          <a:bodyPr wrap="none" rtlCol="0">
            <a:spAutoFit/>
          </a:bodyPr>
          <a:lstStyle/>
          <a:p>
            <a:r>
              <a:rPr lang="en-US" dirty="0"/>
              <a:t>The final </a:t>
            </a:r>
            <a:r>
              <a:rPr lang="en-US" dirty="0" err="1"/>
              <a:t>preproduct</a:t>
            </a:r>
            <a:r>
              <a:rPr lang="en-US" dirty="0"/>
              <a:t> </a:t>
            </a:r>
            <a:r>
              <a:rPr lang="en-US" dirty="0" smtClean="0"/>
              <a:t>using </a:t>
            </a:r>
            <a:r>
              <a:rPr lang="en-US" dirty="0"/>
              <a:t>a 2 × 2 Householder </a:t>
            </a:r>
            <a:r>
              <a:rPr lang="en-US" dirty="0" smtClean="0"/>
              <a:t>reflection</a:t>
            </a:r>
          </a:p>
          <a:p>
            <a:r>
              <a:rPr lang="en-US" dirty="0" smtClean="0"/>
              <a:t>involves </a:t>
            </a:r>
            <a:r>
              <a:rPr lang="en-US" dirty="0"/>
              <a:t>rows </a:t>
            </a:r>
            <a:r>
              <a:rPr lang="en-US" i="1" dirty="0"/>
              <a:t>n-1:n</a:t>
            </a:r>
            <a:r>
              <a:rPr lang="en-US" dirty="0"/>
              <a:t> and columns </a:t>
            </a:r>
            <a:r>
              <a:rPr lang="en-US" i="1" dirty="0"/>
              <a:t>1:n</a:t>
            </a:r>
            <a:r>
              <a:rPr lang="en-US" dirty="0"/>
              <a:t> , followed by the </a:t>
            </a:r>
            <a:r>
              <a:rPr lang="en-US" dirty="0" err="1" smtClean="0"/>
              <a:t>postproduct</a:t>
            </a:r>
            <a:endParaRPr lang="en-US" dirty="0" smtClean="0"/>
          </a:p>
          <a:p>
            <a:r>
              <a:rPr lang="en-US" dirty="0" smtClean="0"/>
              <a:t>using </a:t>
            </a:r>
            <a:r>
              <a:rPr lang="en-US" dirty="0"/>
              <a:t>rows </a:t>
            </a:r>
            <a:r>
              <a:rPr lang="en-US" i="1" dirty="0"/>
              <a:t>1:n</a:t>
            </a:r>
            <a:r>
              <a:rPr lang="en-US" dirty="0"/>
              <a:t> and columns </a:t>
            </a:r>
            <a:r>
              <a:rPr lang="en-US" i="1" dirty="0"/>
              <a:t>n-1:</a:t>
            </a:r>
            <a:r>
              <a:rPr lang="en-US" i="1" dirty="0" smtClean="0"/>
              <a:t>n</a:t>
            </a:r>
            <a:r>
              <a:rPr lang="en-US" dirty="0" smtClean="0"/>
              <a:t>.</a:t>
            </a:r>
            <a:endParaRPr lang="en-US" dirty="0"/>
          </a:p>
        </p:txBody>
      </p:sp>
    </p:spTree>
    <p:extLst>
      <p:ext uri="{BB962C8B-B14F-4D97-AF65-F5344CB8AC3E}">
        <p14:creationId xmlns:p14="http://schemas.microsoft.com/office/powerpoint/2010/main" val="3845726581"/>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7198" y="-45667"/>
            <a:ext cx="8229600" cy="950080"/>
          </a:xfrm>
        </p:spPr>
        <p:txBody>
          <a:bodyPr/>
          <a:lstStyle/>
          <a:p>
            <a:r>
              <a:rPr lang="en-US" dirty="0"/>
              <a:t>Implicit </a:t>
            </a:r>
            <a:r>
              <a:rPr lang="en-US" dirty="0" smtClean="0"/>
              <a:t>Double </a:t>
            </a:r>
            <a:r>
              <a:rPr lang="en-US" dirty="0"/>
              <a:t>S</a:t>
            </a:r>
            <a:r>
              <a:rPr lang="en-US" dirty="0" smtClean="0"/>
              <a:t>hift </a:t>
            </a:r>
            <a:r>
              <a:rPr lang="en-US" dirty="0"/>
              <a:t>QR </a:t>
            </a:r>
          </a:p>
        </p:txBody>
      </p:sp>
      <p:pic>
        <p:nvPicPr>
          <p:cNvPr id="4" name="Picture 3" descr="TP_tmp.png"/>
          <p:cNvPicPr>
            <a:picLocks noChangeAspect="1"/>
          </p:cNvPicPr>
          <p:nvPr>
            <p:custDataLst>
              <p:tags r:id="rId1"/>
            </p:custDataLst>
          </p:nvPr>
        </p:nvPicPr>
        <p:blipFill rotWithShape="1">
          <a:blip r:embed="rId3" cstate="print">
            <a:clrChange>
              <a:clrFrom>
                <a:srgbClr val="FEFEFE"/>
              </a:clrFrom>
              <a:clrTo>
                <a:srgbClr val="FEFEFE">
                  <a:alpha val="0"/>
                </a:srgbClr>
              </a:clrTo>
            </a:clrChange>
            <a:extLst>
              <a:ext uri="{28A0092B-C50C-407E-A947-70E740481C1C}">
                <a14:useLocalDpi xmlns:a14="http://schemas.microsoft.com/office/drawing/2010/main" val="0"/>
              </a:ext>
            </a:extLst>
          </a:blip>
          <a:srcRect b="7642"/>
          <a:stretch/>
        </p:blipFill>
        <p:spPr>
          <a:xfrm>
            <a:off x="68204" y="1036117"/>
            <a:ext cx="8763000" cy="4222624"/>
          </a:xfrm>
          <a:prstGeom prst="rect">
            <a:avLst/>
          </a:prstGeom>
          <a:noFill/>
          <a:extLst>
            <a:ext uri="{909E8E84-426E-40dd-AFC4-6F175D3DCCD1}">
              <a14:hiddenFill xmlns:a14="http://schemas.microsoft.com/office/drawing/2010/main" xmlns="">
                <a:solidFill>
                  <a:scrgbClr r="0" g="0" b="0">
                    <a:alpha val="0"/>
                  </a:scrgbClr>
                </a:solidFill>
              </a14:hiddenFill>
            </a:ext>
          </a:extLst>
        </p:spPr>
      </p:pic>
    </p:spTree>
    <p:extLst>
      <p:ext uri="{BB962C8B-B14F-4D97-AF65-F5344CB8AC3E}">
        <p14:creationId xmlns:p14="http://schemas.microsoft.com/office/powerpoint/2010/main" val="426736609"/>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normAutofit/>
          </a:bodyPr>
          <a:lstStyle/>
          <a:p>
            <a:r>
              <a:rPr lang="en-US" dirty="0"/>
              <a:t>Implicit D</a:t>
            </a:r>
            <a:r>
              <a:rPr lang="en-US" dirty="0" smtClean="0"/>
              <a:t>ouble </a:t>
            </a:r>
            <a:r>
              <a:rPr lang="en-US" dirty="0"/>
              <a:t>S</a:t>
            </a:r>
            <a:r>
              <a:rPr lang="en-US" dirty="0" smtClean="0"/>
              <a:t>hift </a:t>
            </a:r>
            <a:r>
              <a:rPr lang="en-US" dirty="0" err="1" smtClean="0"/>
              <a:t>QR</a:t>
            </a:r>
            <a:endParaRPr lang="en-US" dirty="0"/>
          </a:p>
        </p:txBody>
      </p:sp>
      <p:pic>
        <p:nvPicPr>
          <p:cNvPr id="4" name="Picture 3" descr="TP_tmp.png"/>
          <p:cNvPicPr>
            <a:picLocks noChangeAspect="1"/>
          </p:cNvPicPr>
          <p:nvPr>
            <p:custDataLst>
              <p:tags r:id="rId1"/>
            </p:custDataLst>
          </p:nvPr>
        </p:nvPicPr>
        <p:blipFill rotWithShape="1">
          <a:blip r:embed="rId3" cstate="print">
            <a:clrChange>
              <a:clrFrom>
                <a:srgbClr val="FEFEFE"/>
              </a:clrFrom>
              <a:clrTo>
                <a:srgbClr val="FEFEFE">
                  <a:alpha val="0"/>
                </a:srgbClr>
              </a:clrTo>
            </a:clrChange>
            <a:extLst>
              <a:ext uri="{28A0092B-C50C-407E-A947-70E740481C1C}">
                <a14:useLocalDpi xmlns:a14="http://schemas.microsoft.com/office/drawing/2010/main" val="0"/>
              </a:ext>
            </a:extLst>
          </a:blip>
          <a:srcRect t="8029" b="7836"/>
          <a:stretch/>
        </p:blipFill>
        <p:spPr>
          <a:xfrm>
            <a:off x="190500" y="1636889"/>
            <a:ext cx="8763000" cy="3697111"/>
          </a:xfrm>
          <a:prstGeom prst="rect">
            <a:avLst/>
          </a:prstGeom>
          <a:noFill/>
          <a:extLst>
            <a:ext uri="{909E8E84-426E-40dd-AFC4-6F175D3DCCD1}">
              <a14:hiddenFill xmlns:a14="http://schemas.microsoft.com/office/drawing/2010/main" xmlns="">
                <a:solidFill>
                  <a:scrgbClr r="0" g="0" b="0">
                    <a:alpha val="0"/>
                  </a:scrgbClr>
                </a:solidFill>
              </a14:hiddenFill>
            </a:ext>
          </a:extLst>
        </p:spPr>
      </p:pic>
    </p:spTree>
    <p:extLst>
      <p:ext uri="{BB962C8B-B14F-4D97-AF65-F5344CB8AC3E}">
        <p14:creationId xmlns:p14="http://schemas.microsoft.com/office/powerpoint/2010/main" val="1772267349"/>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Implicit </a:t>
            </a:r>
            <a:r>
              <a:rPr lang="en-US" dirty="0" smtClean="0"/>
              <a:t>Double </a:t>
            </a:r>
            <a:r>
              <a:rPr lang="en-US" dirty="0"/>
              <a:t>S</a:t>
            </a:r>
            <a:r>
              <a:rPr lang="en-US" dirty="0" smtClean="0"/>
              <a:t>hift </a:t>
            </a:r>
            <a:r>
              <a:rPr lang="en-US" dirty="0" err="1" smtClean="0"/>
              <a:t>QR</a:t>
            </a:r>
            <a:endParaRPr lang="en-US" dirty="0"/>
          </a:p>
        </p:txBody>
      </p:sp>
      <p:pic>
        <p:nvPicPr>
          <p:cNvPr id="5" name="Picture 4" descr="TP_tmp.png"/>
          <p:cNvPicPr>
            <a:picLocks noChangeAspect="1"/>
          </p:cNvPicPr>
          <p:nvPr>
            <p:custDataLst>
              <p:tags r:id="rId1"/>
            </p:custDataLst>
          </p:nvPr>
        </p:nvPicPr>
        <p:blipFill rotWithShape="1">
          <a:blip r:embed="rId3" cstate="print">
            <a:clrChange>
              <a:clrFrom>
                <a:srgbClr val="FEFEFE"/>
              </a:clrFrom>
              <a:clrTo>
                <a:srgbClr val="FEFEFE">
                  <a:alpha val="0"/>
                </a:srgbClr>
              </a:clrTo>
            </a:clrChange>
            <a:extLst>
              <a:ext uri="{28A0092B-C50C-407E-A947-70E740481C1C}">
                <a14:useLocalDpi xmlns:a14="http://schemas.microsoft.com/office/drawing/2010/main" val="0"/>
              </a:ext>
            </a:extLst>
          </a:blip>
          <a:srcRect t="11953"/>
          <a:stretch/>
        </p:blipFill>
        <p:spPr>
          <a:xfrm>
            <a:off x="190500" y="2323630"/>
            <a:ext cx="8763000" cy="2460036"/>
          </a:xfrm>
          <a:prstGeom prst="rect">
            <a:avLst/>
          </a:prstGeom>
          <a:noFill/>
          <a:extLst>
            <a:ext uri="{909E8E84-426E-40dd-AFC4-6F175D3DCCD1}">
              <a14:hiddenFill xmlns:a14="http://schemas.microsoft.com/office/drawing/2010/main" xmlns="">
                <a:solidFill>
                  <a:scrgbClr r="0" g="0" b="0">
                    <a:alpha val="0"/>
                  </a:scrgbClr>
                </a:solidFill>
              </a14:hiddenFill>
            </a:ext>
          </a:extLst>
        </p:spPr>
      </p:pic>
    </p:spTree>
    <p:extLst>
      <p:ext uri="{BB962C8B-B14F-4D97-AF65-F5344CB8AC3E}">
        <p14:creationId xmlns:p14="http://schemas.microsoft.com/office/powerpoint/2010/main" val="2038273334"/>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Computing Eigenvectors</a:t>
            </a:r>
            <a:endParaRPr lang="en-US" dirty="0"/>
          </a:p>
        </p:txBody>
      </p:sp>
      <p:sp>
        <p:nvSpPr>
          <p:cNvPr id="3" name="Content Placeholder 2"/>
          <p:cNvSpPr>
            <a:spLocks noGrp="1"/>
          </p:cNvSpPr>
          <p:nvPr>
            <p:ph idx="1"/>
          </p:nvPr>
        </p:nvSpPr>
        <p:spPr/>
        <p:txBody>
          <a:bodyPr/>
          <a:lstStyle/>
          <a:p>
            <a:r>
              <a:rPr lang="en-US" dirty="0" smtClean="0"/>
              <a:t>Given an eigenvalue </a:t>
            </a:r>
            <a:r>
              <a:rPr lang="en-US" dirty="0" smtClean="0">
                <a:sym typeface="Mathematica1"/>
              </a:rPr>
              <a:t>, find a corresponding eigenvector.</a:t>
            </a:r>
          </a:p>
          <a:p>
            <a:pPr lvl="1"/>
            <a:r>
              <a:rPr lang="en-US" dirty="0" smtClean="0">
                <a:sym typeface="Mathematica1"/>
              </a:rPr>
              <a:t>Let B = (A - I)</a:t>
            </a:r>
            <a:r>
              <a:rPr lang="en-US" baseline="30000" dirty="0" smtClean="0">
                <a:sym typeface="Mathematica1"/>
              </a:rPr>
              <a:t>-1</a:t>
            </a:r>
            <a:r>
              <a:rPr lang="en-US" dirty="0" smtClean="0">
                <a:sym typeface="Mathematica1"/>
              </a:rPr>
              <a:t>. It can be shown that the eigenvectors of B and A are the same and that the inverse iteration applied to B converges to an eigenvector of A.</a:t>
            </a:r>
            <a:endParaRPr lang="en-US" dirty="0"/>
          </a:p>
        </p:txBody>
      </p:sp>
      <p:pic>
        <p:nvPicPr>
          <p:cNvPr id="10" name="Picture 9"/>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304800" y="4800600"/>
            <a:ext cx="8718805" cy="1647444"/>
          </a:xfrm>
          <a:prstGeom prst="rect">
            <a:avLst/>
          </a:prstGeom>
        </p:spPr>
      </p:pic>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Hessenberg</a:t>
            </a:r>
            <a:r>
              <a:rPr lang="en-US" dirty="0" smtClean="0"/>
              <a:t> </a:t>
            </a:r>
            <a:r>
              <a:rPr lang="en-US" dirty="0"/>
              <a:t>Inverse Iteration</a:t>
            </a:r>
          </a:p>
        </p:txBody>
      </p:sp>
      <p:sp>
        <p:nvSpPr>
          <p:cNvPr id="3" name="Content Placeholder 2"/>
          <p:cNvSpPr>
            <a:spLocks noGrp="1"/>
          </p:cNvSpPr>
          <p:nvPr>
            <p:ph idx="1"/>
          </p:nvPr>
        </p:nvSpPr>
        <p:spPr/>
        <p:txBody>
          <a:bodyPr>
            <a:normAutofit lnSpcReduction="10000"/>
          </a:bodyPr>
          <a:lstStyle/>
          <a:p>
            <a:r>
              <a:rPr lang="en-US" dirty="0" smtClean="0"/>
              <a:t>Apply inverse iteration to find eigenvectors of the upper </a:t>
            </a:r>
            <a:r>
              <a:rPr lang="en-US" dirty="0" err="1" smtClean="0"/>
              <a:t>Hessenberg</a:t>
            </a:r>
            <a:r>
              <a:rPr lang="en-US" dirty="0" smtClean="0"/>
              <a:t> matrix. Solve the linear systems in O(</a:t>
            </a:r>
            <a:r>
              <a:rPr lang="en-US" dirty="0" err="1" smtClean="0"/>
              <a:t>n</a:t>
            </a:r>
            <a:r>
              <a:rPr lang="en-US" baseline="30000" dirty="0" err="1" smtClean="0"/>
              <a:t>2</a:t>
            </a:r>
            <a:r>
              <a:rPr lang="en-US" dirty="0" smtClean="0"/>
              <a:t>) running time by taking advantage of the upper </a:t>
            </a:r>
            <a:r>
              <a:rPr lang="en-US" dirty="0" err="1" smtClean="0"/>
              <a:t>Hessenberg</a:t>
            </a:r>
            <a:r>
              <a:rPr lang="en-US" dirty="0" smtClean="0"/>
              <a:t> structure.</a:t>
            </a:r>
          </a:p>
          <a:p>
            <a:endParaRPr lang="en-US" dirty="0"/>
          </a:p>
          <a:p>
            <a:r>
              <a:rPr lang="en-US" dirty="0" smtClean="0"/>
              <a:t>After reduction to upper Hessenberg form,</a:t>
            </a:r>
            <a:br>
              <a:rPr lang="en-US" dirty="0" smtClean="0"/>
            </a:br>
            <a:r>
              <a:rPr lang="en-US" dirty="0" smtClean="0"/>
              <a:t>            </a:t>
            </a:r>
            <a:r>
              <a:rPr lang="en-US" dirty="0"/>
              <a:t> </a:t>
            </a:r>
            <a:r>
              <a:rPr lang="en-US" dirty="0" smtClean="0"/>
              <a:t>where </a:t>
            </a:r>
            <a:r>
              <a:rPr lang="en-US" i="1" dirty="0" smtClean="0"/>
              <a:t>P</a:t>
            </a:r>
            <a:r>
              <a:rPr lang="en-US" dirty="0" smtClean="0"/>
              <a:t> is an orthogonal matrix. If </a:t>
            </a:r>
            <a:r>
              <a:rPr lang="en-US" i="1" dirty="0" smtClean="0"/>
              <a:t>u</a:t>
            </a:r>
            <a:r>
              <a:rPr lang="en-US" dirty="0" smtClean="0"/>
              <a:t> is an eigenvector of </a:t>
            </a:r>
            <a:r>
              <a:rPr lang="en-US" i="1" dirty="0" smtClean="0"/>
              <a:t>H</a:t>
            </a:r>
            <a:r>
              <a:rPr lang="en-US" dirty="0"/>
              <a:t> </a:t>
            </a:r>
            <a:r>
              <a:rPr lang="en-US" dirty="0" smtClean="0"/>
              <a:t>corresponding to eigenvalue </a:t>
            </a:r>
            <a:r>
              <a:rPr lang="en-US" i="1" dirty="0" err="1" smtClean="0"/>
              <a:t>λ</a:t>
            </a:r>
            <a:r>
              <a:rPr lang="en-US" dirty="0" smtClean="0">
                <a:sym typeface="Symbol" panose="05050102010706020507" pitchFamily="18" charset="2"/>
              </a:rPr>
              <a:t>, </a:t>
            </a:r>
            <a:r>
              <a:rPr lang="en-US" i="1" dirty="0" smtClean="0"/>
              <a:t>Pu</a:t>
            </a:r>
            <a:r>
              <a:rPr lang="en-US" dirty="0" smtClean="0"/>
              <a:t> is an eigenvector of </a:t>
            </a:r>
            <a:r>
              <a:rPr lang="en-US" i="1" dirty="0" smtClean="0"/>
              <a:t>A</a:t>
            </a:r>
            <a:r>
              <a:rPr lang="en-US" dirty="0" smtClean="0"/>
              <a:t>.</a:t>
            </a:r>
            <a:endParaRPr lang="en-US" dirty="0"/>
          </a:p>
        </p:txBody>
      </p:sp>
      <p:graphicFrame>
        <p:nvGraphicFramePr>
          <p:cNvPr id="4" name="Object 3"/>
          <p:cNvGraphicFramePr>
            <a:graphicFrameLocks noChangeAspect="1"/>
          </p:cNvGraphicFramePr>
          <p:nvPr>
            <p:extLst>
              <p:ext uri="{D42A27DB-BD31-4B8C-83A1-F6EECF244321}">
                <p14:modId xmlns:p14="http://schemas.microsoft.com/office/powerpoint/2010/main" val="888582682"/>
              </p:ext>
            </p:extLst>
          </p:nvPr>
        </p:nvGraphicFramePr>
        <p:xfrm>
          <a:off x="962025" y="4552950"/>
          <a:ext cx="1104900" cy="323850"/>
        </p:xfrm>
        <a:graphic>
          <a:graphicData uri="http://schemas.openxmlformats.org/presentationml/2006/ole">
            <mc:AlternateContent xmlns:mc="http://schemas.openxmlformats.org/markup-compatibility/2006">
              <mc:Choice xmlns:v="urn:schemas-microsoft-com:vml" Requires="v">
                <p:oleObj spid="_x0000_s597002" name="Equation" r:id="rId3" imgW="736600" imgH="215900" progId="Equation.DSMT4">
                  <p:embed/>
                </p:oleObj>
              </mc:Choice>
              <mc:Fallback>
                <p:oleObj name="Equation" r:id="rId3" imgW="736600" imgH="215900" progId="Equation.DSMT4">
                  <p:embed/>
                  <p:pic>
                    <p:nvPicPr>
                      <p:cNvPr id="0" name=""/>
                      <p:cNvPicPr/>
                      <p:nvPr/>
                    </p:nvPicPr>
                    <p:blipFill>
                      <a:blip r:embed="rId4"/>
                      <a:stretch>
                        <a:fillRect/>
                      </a:stretch>
                    </p:blipFill>
                    <p:spPr>
                      <a:xfrm>
                        <a:off x="962025" y="4552950"/>
                        <a:ext cx="1104900" cy="323850"/>
                      </a:xfrm>
                      <a:prstGeom prst="rect">
                        <a:avLst/>
                      </a:prstGeom>
                    </p:spPr>
                  </p:pic>
                </p:oleObj>
              </mc:Fallback>
            </mc:AlternateContent>
          </a:graphicData>
        </a:graphic>
      </p:graphicFrame>
    </p:spTree>
    <p:extLst>
      <p:ext uri="{BB962C8B-B14F-4D97-AF65-F5344CB8AC3E}">
        <p14:creationId xmlns:p14="http://schemas.microsoft.com/office/powerpoint/2010/main" val="2917100061"/>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smtClean="0"/>
              <a:t>Algorithm </a:t>
            </a:r>
            <a:r>
              <a:rPr lang="en-US" dirty="0" err="1" smtClean="0"/>
              <a:t>eigvechess</a:t>
            </a:r>
            <a:r>
              <a:rPr lang="en-US" dirty="0" smtClean="0"/>
              <a:t> </a:t>
            </a:r>
            <a:endParaRPr lang="en-US" dirty="0"/>
          </a:p>
        </p:txBody>
      </p:sp>
      <p:pic>
        <p:nvPicPr>
          <p:cNvPr id="5" name="Picture 4" descr="TP_tmp.png"/>
          <p:cNvPicPr>
            <a:picLocks noChangeAspect="1"/>
          </p:cNvPicPr>
          <p:nvPr>
            <p:custDataLst>
              <p:tags r:id="rId1"/>
            </p:custDataLst>
          </p:nvPr>
        </p:nvPicPr>
        <p:blipFill rotWithShape="1">
          <a:blip r:embed="rId3" cstate="print">
            <a:clrChange>
              <a:clrFrom>
                <a:srgbClr val="FEFEFE"/>
              </a:clrFrom>
              <a:clrTo>
                <a:srgbClr val="FEFEFE">
                  <a:alpha val="0"/>
                </a:srgbClr>
              </a:clrTo>
            </a:clrChange>
            <a:extLst>
              <a:ext uri="{28A0092B-C50C-407E-A947-70E740481C1C}">
                <a14:useLocalDpi xmlns:a14="http://schemas.microsoft.com/office/drawing/2010/main" val="0"/>
              </a:ext>
            </a:extLst>
          </a:blip>
          <a:srcRect b="10370"/>
          <a:stretch/>
        </p:blipFill>
        <p:spPr>
          <a:xfrm>
            <a:off x="171683" y="2196629"/>
            <a:ext cx="8763000" cy="2845741"/>
          </a:xfrm>
          <a:prstGeom prst="rect">
            <a:avLst/>
          </a:prstGeom>
          <a:noFill/>
          <a:extLst>
            <a:ext uri="{909E8E84-426E-40dd-AFC4-6F175D3DCCD1}">
              <a14:hiddenFill xmlns:a14="http://schemas.microsoft.com/office/drawing/2010/main" xmlns="">
                <a:solidFill>
                  <a:scrgbClr r="0" g="0" b="0">
                    <a:alpha val="0"/>
                  </a:scrgbClr>
                </a:solidFill>
              </a14:hiddenFill>
            </a:ext>
          </a:extLst>
        </p:spPr>
      </p:pic>
    </p:spTree>
    <p:extLst>
      <p:ext uri="{BB962C8B-B14F-4D97-AF65-F5344CB8AC3E}">
        <p14:creationId xmlns:p14="http://schemas.microsoft.com/office/powerpoint/2010/main" val="581643820"/>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0972" y="-99129"/>
            <a:ext cx="9144000" cy="1170960"/>
          </a:xfrm>
        </p:spPr>
        <p:txBody>
          <a:bodyPr>
            <a:normAutofit fontScale="90000"/>
          </a:bodyPr>
          <a:lstStyle/>
          <a:p>
            <a:pPr algn="l"/>
            <a:r>
              <a:rPr lang="en-US" dirty="0"/>
              <a:t>Inverse Iteration to Find Eigenvector of an Upper Hessenberg </a:t>
            </a:r>
            <a:r>
              <a:rPr lang="en-US" dirty="0" smtClean="0"/>
              <a:t>Matrix (concluded)</a:t>
            </a:r>
            <a:endParaRPr lang="en-US" dirty="0"/>
          </a:p>
        </p:txBody>
      </p:sp>
      <p:sp>
        <p:nvSpPr>
          <p:cNvPr id="2" name="TextBox 1"/>
          <p:cNvSpPr txBox="1"/>
          <p:nvPr/>
        </p:nvSpPr>
        <p:spPr>
          <a:xfrm>
            <a:off x="2133600" y="6096000"/>
            <a:ext cx="5555577" cy="369332"/>
          </a:xfrm>
          <a:prstGeom prst="rect">
            <a:avLst/>
          </a:prstGeom>
          <a:noFill/>
        </p:spPr>
        <p:txBody>
          <a:bodyPr wrap="none" rtlCol="0">
            <a:spAutoFit/>
          </a:bodyPr>
          <a:lstStyle/>
          <a:p>
            <a:r>
              <a:rPr lang="en-US" dirty="0" err="1" smtClean="0"/>
              <a:t>luhess</a:t>
            </a:r>
            <a:r>
              <a:rPr lang="en-US" dirty="0" smtClean="0"/>
              <a:t> forms the LU decomposition of </a:t>
            </a:r>
            <a:r>
              <a:rPr lang="en-US" i="1" dirty="0" smtClean="0"/>
              <a:t>H-</a:t>
            </a:r>
            <a:r>
              <a:rPr lang="en-US" i="1" dirty="0" err="1" smtClean="0"/>
              <a:t>σ</a:t>
            </a:r>
            <a:r>
              <a:rPr lang="en-US" i="1" dirty="0" err="1" smtClean="0">
                <a:sym typeface="Symbol" panose="05050102010706020507" pitchFamily="18" charset="2"/>
              </a:rPr>
              <a:t>I</a:t>
            </a:r>
            <a:r>
              <a:rPr lang="en-US" dirty="0">
                <a:sym typeface="Symbol" panose="05050102010706020507" pitchFamily="18" charset="2"/>
              </a:rPr>
              <a:t> </a:t>
            </a:r>
            <a:r>
              <a:rPr lang="en-US" dirty="0" smtClean="0">
                <a:sym typeface="Symbol" panose="05050102010706020507" pitchFamily="18" charset="2"/>
              </a:rPr>
              <a:t>in </a:t>
            </a:r>
            <a:r>
              <a:rPr lang="en-US" i="1" dirty="0" smtClean="0">
                <a:sym typeface="Symbol" panose="05050102010706020507" pitchFamily="18" charset="2"/>
              </a:rPr>
              <a:t>O(n</a:t>
            </a:r>
            <a:r>
              <a:rPr lang="en-US" i="1" baseline="30000" dirty="0" smtClean="0">
                <a:sym typeface="Symbol" panose="05050102010706020507" pitchFamily="18" charset="2"/>
              </a:rPr>
              <a:t>2</a:t>
            </a:r>
            <a:r>
              <a:rPr lang="en-US" i="1" dirty="0" smtClean="0">
                <a:sym typeface="Symbol" panose="05050102010706020507" pitchFamily="18" charset="2"/>
              </a:rPr>
              <a:t>)</a:t>
            </a:r>
            <a:r>
              <a:rPr lang="en-US" dirty="0" smtClean="0">
                <a:sym typeface="Symbol" panose="05050102010706020507" pitchFamily="18" charset="2"/>
              </a:rPr>
              <a:t> flops.</a:t>
            </a:r>
            <a:endParaRPr lang="en-US" dirty="0"/>
          </a:p>
        </p:txBody>
      </p:sp>
      <p:grpSp>
        <p:nvGrpSpPr>
          <p:cNvPr id="11" name="Group 10"/>
          <p:cNvGrpSpPr/>
          <p:nvPr/>
        </p:nvGrpSpPr>
        <p:grpSpPr>
          <a:xfrm>
            <a:off x="152400" y="1741362"/>
            <a:ext cx="8763000" cy="4020722"/>
            <a:chOff x="152400" y="1741362"/>
            <a:chExt cx="8763000" cy="4020722"/>
          </a:xfrm>
        </p:grpSpPr>
        <p:pic>
          <p:nvPicPr>
            <p:cNvPr id="4" name="Picture 3" descr="TP_tmp.png"/>
            <p:cNvPicPr>
              <a:picLocks noChangeAspect="1"/>
            </p:cNvPicPr>
            <p:nvPr>
              <p:custDataLst>
                <p:tags r:id="rId1"/>
              </p:custDataLst>
            </p:nvPr>
          </p:nvPicPr>
          <p:blipFill rotWithShape="1">
            <a:blip r:embed="rId3" cstate="print">
              <a:clrChange>
                <a:clrFrom>
                  <a:srgbClr val="FEFEFE"/>
                </a:clrFrom>
                <a:clrTo>
                  <a:srgbClr val="FEFEFE">
                    <a:alpha val="0"/>
                  </a:srgbClr>
                </a:clrTo>
              </a:clrChange>
              <a:extLst>
                <a:ext uri="{28A0092B-C50C-407E-A947-70E740481C1C}">
                  <a14:useLocalDpi xmlns:a14="http://schemas.microsoft.com/office/drawing/2010/main" val="0"/>
                </a:ext>
              </a:extLst>
            </a:blip>
            <a:srcRect t="7780"/>
            <a:stretch/>
          </p:blipFill>
          <p:spPr>
            <a:xfrm>
              <a:off x="152400" y="1803446"/>
              <a:ext cx="8763000" cy="3958638"/>
            </a:xfrm>
            <a:prstGeom prst="rect">
              <a:avLst/>
            </a:prstGeom>
            <a:noFill/>
            <a:extLst>
              <a:ext uri="{909E8E84-426E-40dd-AFC4-6F175D3DCCD1}">
                <a14:hiddenFill xmlns:a14="http://schemas.microsoft.com/office/drawing/2010/main" xmlns="">
                  <a:solidFill>
                    <a:scrgbClr r="0" g="0" b="0">
                      <a:alpha val="0"/>
                    </a:scrgbClr>
                  </a:solidFill>
                </a14:hiddenFill>
              </a:ext>
            </a:extLst>
          </p:spPr>
        </p:pic>
        <p:pic>
          <p:nvPicPr>
            <p:cNvPr id="7" name="Picture 6"/>
            <p:cNvPicPr>
              <a:picLocks noChangeAspect="1"/>
            </p:cNvPicPr>
            <p:nvPr/>
          </p:nvPicPr>
          <p:blipFill>
            <a:blip r:embed="rId4"/>
            <a:stretch>
              <a:fillRect/>
            </a:stretch>
          </p:blipFill>
          <p:spPr>
            <a:xfrm>
              <a:off x="2590800" y="1798885"/>
              <a:ext cx="297964" cy="311148"/>
            </a:xfrm>
            <a:prstGeom prst="rect">
              <a:avLst/>
            </a:prstGeom>
          </p:spPr>
        </p:pic>
        <mc:AlternateContent xmlns:mc="http://schemas.openxmlformats.org/markup-compatibility/2006" xmlns:a14="http://schemas.microsoft.com/office/drawing/2010/main">
          <mc:Choice Requires="a14">
            <p:sp>
              <p:nvSpPr>
                <p:cNvPr id="6" name="Rectangle 5"/>
                <p:cNvSpPr/>
                <p:nvPr/>
              </p:nvSpPr>
              <p:spPr>
                <a:xfrm>
                  <a:off x="2504526" y="1741362"/>
                  <a:ext cx="41261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𝐻</m:t>
                        </m:r>
                      </m:oMath>
                    </m:oMathPara>
                  </a14:m>
                  <a:endParaRPr lang="en-US" dirty="0"/>
                </a:p>
              </p:txBody>
            </p:sp>
          </mc:Choice>
          <mc:Fallback xmlns="">
            <p:sp>
              <p:nvSpPr>
                <p:cNvPr id="6" name="Rectangle 5"/>
                <p:cNvSpPr>
                  <a:spLocks noRot="1" noChangeAspect="1" noMove="1" noResize="1" noEditPoints="1" noAdjustHandles="1" noChangeArrowheads="1" noChangeShapeType="1" noTextEdit="1"/>
                </p:cNvSpPr>
                <p:nvPr/>
              </p:nvSpPr>
              <p:spPr>
                <a:xfrm>
                  <a:off x="2504526" y="1741362"/>
                  <a:ext cx="412612" cy="369332"/>
                </a:xfrm>
                <a:prstGeom prst="rect">
                  <a:avLst/>
                </a:prstGeom>
                <a:blipFill rotWithShape="1">
                  <a:blip r:embed="rId5"/>
                  <a:stretch>
                    <a:fillRect/>
                  </a:stretch>
                </a:blipFill>
              </p:spPr>
              <p:txBody>
                <a:bodyPr/>
                <a:lstStyle/>
                <a:p>
                  <a:r>
                    <a:rPr lang="en-US">
                      <a:noFill/>
                    </a:rPr>
                    <a:t> </a:t>
                  </a:r>
                </a:p>
              </p:txBody>
            </p:sp>
          </mc:Fallback>
        </mc:AlternateContent>
        <p:pic>
          <p:nvPicPr>
            <p:cNvPr id="8" name="Picture 7"/>
            <p:cNvPicPr>
              <a:picLocks noChangeAspect="1"/>
            </p:cNvPicPr>
            <p:nvPr/>
          </p:nvPicPr>
          <p:blipFill>
            <a:blip r:embed="rId4"/>
            <a:stretch>
              <a:fillRect/>
            </a:stretch>
          </p:blipFill>
          <p:spPr>
            <a:xfrm>
              <a:off x="4924292" y="2890095"/>
              <a:ext cx="228600" cy="262114"/>
            </a:xfrm>
            <a:prstGeom prst="rect">
              <a:avLst/>
            </a:prstGeom>
          </p:spPr>
        </p:pic>
        <p:pic>
          <p:nvPicPr>
            <p:cNvPr id="10" name="Picture 9"/>
            <p:cNvPicPr>
              <a:picLocks noChangeAspect="1"/>
            </p:cNvPicPr>
            <p:nvPr/>
          </p:nvPicPr>
          <p:blipFill>
            <a:blip r:embed="rId4"/>
            <a:stretch>
              <a:fillRect/>
            </a:stretch>
          </p:blipFill>
          <p:spPr>
            <a:xfrm>
              <a:off x="1600200" y="2971800"/>
              <a:ext cx="295275" cy="190500"/>
            </a:xfrm>
            <a:prstGeom prst="rect">
              <a:avLst/>
            </a:prstGeom>
          </p:spPr>
        </p:pic>
        <mc:AlternateContent xmlns:mc="http://schemas.openxmlformats.org/markup-compatibility/2006" xmlns:a14="http://schemas.microsoft.com/office/drawing/2010/main">
          <mc:Choice Requires="a14">
            <p:sp>
              <p:nvSpPr>
                <p:cNvPr id="5" name="Rectangle 4"/>
                <p:cNvSpPr/>
                <p:nvPr/>
              </p:nvSpPr>
              <p:spPr>
                <a:xfrm>
                  <a:off x="1482863" y="2853953"/>
                  <a:ext cx="41261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𝐻</m:t>
                        </m:r>
                      </m:oMath>
                    </m:oMathPara>
                  </a14:m>
                  <a:endParaRPr lang="en-US" dirty="0"/>
                </a:p>
              </p:txBody>
            </p:sp>
          </mc:Choice>
          <mc:Fallback xmlns="">
            <p:sp>
              <p:nvSpPr>
                <p:cNvPr id="5" name="Rectangle 4"/>
                <p:cNvSpPr>
                  <a:spLocks noRot="1" noChangeAspect="1" noMove="1" noResize="1" noEditPoints="1" noAdjustHandles="1" noChangeArrowheads="1" noChangeShapeType="1" noTextEdit="1"/>
                </p:cNvSpPr>
                <p:nvPr/>
              </p:nvSpPr>
              <p:spPr>
                <a:xfrm>
                  <a:off x="1482863" y="2853953"/>
                  <a:ext cx="412612" cy="369332"/>
                </a:xfrm>
                <a:prstGeom prst="rect">
                  <a:avLst/>
                </a:prstGeom>
                <a:blipFill rotWithShape="1">
                  <a:blip r:embed="rId6"/>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2340475379"/>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Computing </a:t>
            </a:r>
            <a:r>
              <a:rPr lang="en-US" dirty="0"/>
              <a:t>Both Eigenvalues and Their Corresponding Eigenvectors</a:t>
            </a:r>
          </a:p>
        </p:txBody>
      </p:sp>
      <p:sp>
        <p:nvSpPr>
          <p:cNvPr id="3" name="Content Placeholder 2"/>
          <p:cNvSpPr>
            <a:spLocks noGrp="1"/>
          </p:cNvSpPr>
          <p:nvPr>
            <p:ph idx="1"/>
          </p:nvPr>
        </p:nvSpPr>
        <p:spPr/>
        <p:txBody>
          <a:bodyPr/>
          <a:lstStyle/>
          <a:p>
            <a:r>
              <a:rPr lang="en-US" dirty="0" smtClean="0"/>
              <a:t>After reduction to upper </a:t>
            </a:r>
            <a:r>
              <a:rPr lang="en-US" dirty="0" err="1" smtClean="0"/>
              <a:t>Hessenberg</a:t>
            </a:r>
            <a:r>
              <a:rPr lang="en-US" dirty="0" smtClean="0"/>
              <a:t> form, apply </a:t>
            </a:r>
            <a:r>
              <a:rPr lang="en-US" dirty="0"/>
              <a:t>the Francis iteration of degree two to compute the eigenvalues, followed by the use of the shifted inverse </a:t>
            </a:r>
            <a:r>
              <a:rPr lang="en-US" dirty="0" err="1"/>
              <a:t>Hessenberg</a:t>
            </a:r>
            <a:r>
              <a:rPr lang="en-US" dirty="0"/>
              <a:t> iteration to determine an eigenvector corresponding to each eigenvalue. </a:t>
            </a:r>
          </a:p>
        </p:txBody>
      </p:sp>
    </p:spTree>
    <p:extLst>
      <p:ext uri="{BB962C8B-B14F-4D97-AF65-F5344CB8AC3E}">
        <p14:creationId xmlns:p14="http://schemas.microsoft.com/office/powerpoint/2010/main" val="276906000"/>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eigb</a:t>
            </a:r>
            <a:endParaRPr lang="en-US" dirty="0"/>
          </a:p>
        </p:txBody>
      </p:sp>
      <p:pic>
        <p:nvPicPr>
          <p:cNvPr id="4" name="Picture 3"/>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464049" y="1676400"/>
            <a:ext cx="8331708" cy="4351020"/>
          </a:xfrm>
          <a:prstGeom prst="rect">
            <a:avLst/>
          </a:prstGeom>
        </p:spPr>
      </p:pic>
    </p:spTree>
    <p:extLst>
      <p:ext uri="{BB962C8B-B14F-4D97-AF65-F5344CB8AC3E}">
        <p14:creationId xmlns:p14="http://schemas.microsoft.com/office/powerpoint/2010/main" val="853053067"/>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ORIGINALHEIGHT" val="595.5"/>
  <p:tag name="ORIGINALWIDTH" val="1923"/>
  <p:tag name="LATEXADDIN" val="\documentclass{article}&#10;\usepackage{amsmath}&#10;\pagestyle{empty}&#10;\begin{document}&#10;&#10;&#10;\begin{eqnarray*}&#10;m\frac{d^{2}x_{1}}{dt^{2}}=-2kx_{1}+kx_{2}+F_{0}\cos\omega_{0}t\\&#10;m\frac{d^{2}x_{2}}{dt^{2}}=kx_{1}-2kx_{2}&#10;\end{eqnarray*}&#10;&#10;&#10;\end{document}"/>
  <p:tag name="IGUANATEXSIZE" val="20"/>
</p:tagLst>
</file>

<file path=ppt/tags/tag10.xml><?xml version="1.0" encoding="utf-8"?>
<p:tagLst xmlns:a="http://schemas.openxmlformats.org/drawingml/2006/main" xmlns:r="http://schemas.openxmlformats.org/officeDocument/2006/relationships" xmlns:p="http://schemas.openxmlformats.org/presentationml/2006/main">
  <p:tag name="ORIGINALHEIGHT" val="264"/>
  <p:tag name="ORIGINALWIDTH" val="4287.75"/>
  <p:tag name="LATEXADDIN" val="\documentclass{article}&#10;\usepackage{amsmath}&#10;\pagestyle{empty}&#10;\begin{document}&#10;&#10;\noindent \textbf{Theorem:} If $A$ is a real $n\times n$ matrix that is diagonalizable, it must&#10;have $n$ linearly independent eigenvectors.&#10;&#10;&#10;\end{document}"/>
  <p:tag name="IGUANATEXSIZE" val="20"/>
</p:tagLst>
</file>

<file path=ppt/tags/tag11.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usepackage{algorithm}&#10;\usepackage{algpseudocode}&#10;\pagestyle{empty}&#10;\makeatletter&#10;\renewcommand{\ALG@beginalgorithmic}{\small}&#10;\makeatother&#10;&#10;\begin{document}&#10;\algrenewcommand{\algorithmiccomment}[1]{$\%$ #1}\begin{algorithm}&#10;\begin{algorithmic}&#10;\Function {largeeig} {A,$x_{0}$,tol,numiter}&#10;\State&#10;\Comment {Use the power method to find the dominant eigenvalue and}&#10;\State&#10;\Comment {the corresponding eigenvector of real diagonalizable matrix A.}&#10;\State&#10;\Comment {[lambda x iter] = largeeig(A,x0,n,tol) computes the largest eigenvalue}&#10;\State&#10;\Comment {lambda in magnitude and corresponding eigenvector x of real matrix A.}&#10;\State&#10;\Comment {x0 is the initial approximation, tol is the desired error tolerance,}&#10;\State&#10;\Comment {and maxiter is the maximum number of iterations to perform.}&#10;\State&#10;\Comment {If the algorithm converges, iter contains the number of iterations required.}&#10;\State&#10;\Comment {If the method does not converge, iter = -1.}&#10;\EndFunction&#10;\end{algorithmic}&#10;\end{algorithm}&#10;\end{document}"/>
  <p:tag name="FILENAME" val="TP_tmp"/>
  <p:tag name="FORMAT" val="png16m"/>
  <p:tag name="RES" val="1200"/>
  <p:tag name="BLEND" val="0"/>
  <p:tag name="TRANSPARENT" val="1"/>
  <p:tag name="TBUG" val="1"/>
  <p:tag name="ALLOWFS" val="0"/>
  <p:tag name="ORIGWIDTH" val="345"/>
  <p:tag name="PICTUREFILESIZE" val="128621"/>
</p:tagLst>
</file>

<file path=ppt/tags/tag12.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usepackage{algorithm}&#10;\usepackage{algpseudocode}&#10;\pagestyle{empty}&#10;\makeatletter&#10;\renewcommand{\ALG@beginalgorithmic}{\small}&#10;\makeatother&#10;&#10;\begin{document}&#10;\algrenewcommand{\algorithmiccomment}[1]{$\%$ #1}&#10;\begin{algorithm}&#10;\begin{algorithmic}&#10;\Function {largeeig} {A,$x_{0}$,tol,numiter}&#10;\State&#10;$x_{0}=x_{0}/\left\Vert x_{0}\right\Vert _{2}$&#10;\For {k = 1:numiter}&#10;\State&#10;$x_{k}=Ax_{k-1}$&#10;\State&#10;$x_{k}=x_{k}/\left\Vert x_{k}\right\Vert _{2}$&#10;\State&#10;$\lambda=x_{k}^{T}Ax_{k}$&#10;\State&#10;error = $\left\Vert Ax_{k}-\lambda x_{k}\right\Vert _{2}$&#10;\If {$error &lt; tol$}&#10;\State&#10;$x=x_{k}$&#10;\State&#10;iter = k&#10;\State&#10;return $\left[\begin{array}{ccc} \lambda, &amp; x, &amp; iter\end{array}\right]$&#10;\EndIf&#10;\EndFor&#10;\State&#10;x=$x_{k}$&#10;\State&#10;iter = -1&#10;\State&#10;return $\left[\begin{array}{ccc} \lambda, &amp; x, &amp; iter\end{array}\right]$&#10;\EndFunction&#10;\end{algorithmic}&#10;\end{algorithm}&#10;\end{document}"/>
  <p:tag name="FILENAME" val="TP_tmp"/>
  <p:tag name="FORMAT" val="png16m"/>
  <p:tag name="RES" val="1200"/>
  <p:tag name="BLEND" val="0"/>
  <p:tag name="TRANSPARENT" val="1"/>
  <p:tag name="TBUG" val="1"/>
  <p:tag name="ALLOWFS" val="0"/>
  <p:tag name="ORIGWIDTH" val="345"/>
  <p:tag name="PICTUREFILESIZE" val="107932"/>
</p:tagLst>
</file>

<file path=ppt/tags/tag13.xml><?xml version="1.0" encoding="utf-8"?>
<p:tagLst xmlns:a="http://schemas.openxmlformats.org/drawingml/2006/main" xmlns:r="http://schemas.openxmlformats.org/officeDocument/2006/relationships" xmlns:p="http://schemas.openxmlformats.org/presentationml/2006/main">
  <p:tag name="ORIGINALHEIGHT" val="1898.25"/>
  <p:tag name="ORIGINALWIDTH" val="3029.25"/>
  <p:tag name="LATEXADDIN" val="\documentclass{article}&#10;\usepackage{amsmath}&#10;\pagestyle{empty}&#10;\begin{document}&#10;&#10;&#10;\begin{eqnarray*}&#10;A=A_{0} &amp; = &amp; Q_{1}R_{1}\\&#10;A_{1} &amp; = &amp; R_{1}Q_{1}\\&#10;A_{1} &amp; = &amp; Q_{1}^{T}AQ_{1}\\&#10;A_{1} &amp; = &amp; Q_{2}R_{2}\\&#10;A_{2} &amp; = &amp; R_{2}Q_{2}\\&#10;A_{2} &amp; = &amp; Q_{2}^{T}A_{1}Q_{2}\\&#10; &amp; = &amp; Q_{2}^{T}Q_{1}^{T}AQ_{1}Q_{2}\\&#10; &amp; = &amp; \left(Q_{1}Q_{2}\right)^{T}A\left(Q_{1}Q_{2}\right)\\&#10; &amp; \vdots\\&#10; &amp; = &amp; \left(Q_{1}Q_{2}\ldots Q_{k-1}Q_{k}\right)^{T}A\left(Q_{1}Q_{2}\ldots Q_{k-1}Q_{k}\right)&#10;\end{eqnarray*}&#10;&#10;\end{document}"/>
  <p:tag name="IGUANATEXSIZE" val="20"/>
</p:tagLst>
</file>

<file path=ppt/tags/tag14.xml><?xml version="1.0" encoding="utf-8"?>
<p:tagLst xmlns:a="http://schemas.openxmlformats.org/drawingml/2006/main" xmlns:r="http://schemas.openxmlformats.org/officeDocument/2006/relationships" xmlns:p="http://schemas.openxmlformats.org/presentationml/2006/main">
  <p:tag name="ORIGINALHEIGHT" val="711.75"/>
  <p:tag name="ORIGINALWIDTH" val="4299"/>
  <p:tag name="LATEXADDIN" val="\documentclass{article}&#10;\usepackage{amsmath}&#10;\pagestyle{empty}&#10;\begin{document}&#10;&#10;\noindent \textbf{Theorem:} Let A be a real matrix whose eigenvalues have distinct magnitudes. Assume also that&#10;$P^{-1}$ has an LU decomposition, where P is the matrix of eigenvectors&#10;of A, i.e., $A=P\, diag\left(\lambda_{1},\,\lambda_{2},\,\ldots,\,\lambda_{n}\right)\, P^{-1}$.&#10;Then the sequence $\left\{ A_{k}\right\} ,\, k\geq1$, generated by&#10;the basic QR iteration, converges to an upper triangular matrix whose&#10;diagonal entries are the eigenvalues of A.&#10;&#10;&#10;\end{document}"/>
  <p:tag name="IGUANATEXSIZE" val="20"/>
</p:tagLst>
</file>

<file path=ppt/tags/tag15.xml><?xml version="1.0" encoding="utf-8"?>
<p:tagLst xmlns:a="http://schemas.openxmlformats.org/drawingml/2006/main" xmlns:r="http://schemas.openxmlformats.org/officeDocument/2006/relationships" xmlns:p="http://schemas.openxmlformats.org/presentationml/2006/main">
  <p:tag name="ORIGINALHEIGHT" val="412.5"/>
  <p:tag name="ORIGINALWIDTH" val="4288.5"/>
  <p:tag name="LATEXADDIN" val="\documentclass{article}&#10;\usepackage{amsmath}&#10;\pagestyle{empty}&#10;\begin{document}&#10;&#10;&#10;\noindent \textbf{Definition:} An \emph{orthogonal similarity&#10;transformation} is a decomposition of form $B=P^{T}AP$, where $P$&#10;is an orthogonal matrix. Since $P^{T}=P^{-1}$, matrices $A$ and&#10;$B$ are similar and thus have the same eigenvalues.&#10;&#10;\end{document}"/>
  <p:tag name="IGUANATEXSIZE" val="20"/>
</p:tagLst>
</file>

<file path=ppt/tags/tag16.xml><?xml version="1.0" encoding="utf-8"?>
<p:tagLst xmlns:a="http://schemas.openxmlformats.org/drawingml/2006/main" xmlns:r="http://schemas.openxmlformats.org/officeDocument/2006/relationships" xmlns:p="http://schemas.openxmlformats.org/presentationml/2006/main">
  <p:tag name="ORIGINALHEIGHT" val="2825.25"/>
  <p:tag name="ORIGINALWIDTH" val="4290"/>
  <p:tag name="LATEXADDIN" val="\documentclass{article}&#10;\usepackage{amsmath}&#10;\pagestyle{empty}&#10;\begin{document}&#10;&#10;&#10;\noindent \textbf{Definition:} A square matrix $H$ is\index{Hessenberg!upper} \emph{upper Hessenberg}&#10;if $h_{ij}=0$ for all $i&gt;j+1$. The transpose of an upper Hessenberg&#10;matrix is a\index{Hessenberg!lower} \emph{lower Hessenberg} matrix&#10;($h_{ij}=0$ for all $j&gt;i+1$). The upper and lower Hessenberg matrices&#10;are termed ``almost triangular''. For instance, the matrix&#10;\[&#10;A=\left[\begin{array}{cccccc}&#10;1 &amp; 2 &amp; 3 &amp; 7 &amp; 3 &amp; -1\\&#10;2 &amp; 4 &amp; 8 &amp; 1 &amp; 2 &amp; 3\\&#10;0 &amp; 5 &amp; -1 &amp; 6 &amp; 4 &amp; 9\\&#10;0 &amp; 0 &amp; 9 &amp; 3 &amp; 1 &amp; -1\\&#10;0 &amp; 0 &amp; 0 &amp; 4 &amp; 1 &amp; 3\\&#10;0 &amp; 0 &amp; 0 &amp; 0 &amp; 5 &amp; 2&#10;\end{array}\right]&#10;\]&#10;is upper Hessenberg, and&#10;\[&#10;B=\left[\begin{array}{cccc}&#10;1 &amp; 8 &amp; 0 &amp; 0\\&#10;2 &amp; 9 &amp; 1 &amp; 0\\&#10;3 &amp; 5 &amp; -1 &amp; 7\\&#10;4 &amp; 1 &amp; 3 &amp; 4&#10;\end{array}\right]&#10;\]&#10;is lower Hessenberg.&#10;&#10;&#10;\end{document}"/>
  <p:tag name="IGUANATEXSIZE" val="20"/>
</p:tagLst>
</file>

<file path=ppt/tags/tag17.xml><?xml version="1.0" encoding="utf-8"?>
<p:tagLst xmlns:a="http://schemas.openxmlformats.org/drawingml/2006/main" xmlns:r="http://schemas.openxmlformats.org/officeDocument/2006/relationships" xmlns:p="http://schemas.openxmlformats.org/presentationml/2006/main">
  <p:tag name="ORIGINALHEIGHT" val="1544.25"/>
  <p:tag name="ORIGINALWIDTH" val="4347.75"/>
  <p:tag name="LATEXADDIN" val="\documentclass{article}&#10;\usepackage{amsmath}&#10;\pagestyle{empty}&#10;\begin{document}&#10;&#10;&#10;\begin{eqnarray*}&#10;A=A_{0}=\left[\begin{array}{ccccc}&#10;* &amp; * &amp; * &amp; * &amp; *\\&#10;* &amp; * &amp; * &amp; * &amp; *\\&#10;* &amp; * &amp; * &amp; * &amp; *\\&#10;* &amp; * &amp; * &amp; * &amp; *\\&#10;* &amp; * &amp; * &amp; * &amp; *&#10;\end{array}\right]\Rightarrow A_{1}=H_{u_{1}}AH_{u_{1}}^{T}=\left[\begin{array}{ccccc}&#10;* &amp; * &amp; * &amp; * &amp; *\\&#10;* &amp; * &amp; * &amp; * &amp; *\\&#10;0 &amp; * &amp; * &amp; * &amp; *\\&#10;0 &amp; * &amp; * &amp; * &amp; *\\&#10;0 &amp; * &amp; * &amp; * &amp; *&#10;\end{array}\right]\\&#10;A_{2}=H_{u_{2}}A_{1}H_{u_{2}}^{T}=\left[\begin{array}{ccccc}&#10;* &amp; * &amp; * &amp; * &amp; *\\&#10;* &amp; * &amp; * &amp; * &amp; *\\&#10;0 &amp; * &amp; * &amp; * &amp; *\\&#10;0 &amp; 0 &amp; * &amp; * &amp; *\\&#10;0 &amp; 0 &amp; * &amp; * &amp; *&#10;\end{array}\right]\,\, A_{3}=H_{u_{3}}A_{2}H_{u_{3}}^{T}=\left[\begin{array}{ccccc}&#10;* &amp; * &amp; * &amp; * &amp; *\\&#10;* &amp; * &amp; * &amp; * &amp; *\\&#10;0 &amp; * &amp; * &amp; * &amp; *\\&#10;0 &amp; 0 &amp; * &amp; * &amp; *\\&#10;0 &amp; 0 &amp; 0 &amp; * &amp; *&#10;\end{array}\right]&#10;\end{eqnarray*}&#10;&#10;\end{document}"/>
  <p:tag name="IGUANATEXSIZE" val="20"/>
</p:tagLst>
</file>

<file path=ppt/tags/tag18.xml><?xml version="1.0" encoding="utf-8"?>
<p:tagLst xmlns:a="http://schemas.openxmlformats.org/drawingml/2006/main" xmlns:r="http://schemas.openxmlformats.org/officeDocument/2006/relationships" xmlns:p="http://schemas.openxmlformats.org/presentationml/2006/main">
  <p:tag name="ORIGINALHEIGHT" val="1792.5"/>
  <p:tag name="ORIGINALWIDTH" val="3015"/>
  <p:tag name="LATEXADDIN" val="\documentclass{article}&#10;\usepackage{amsmath}&#10;\pagestyle{empty}&#10;\begin{document}&#10;&#10;&#10;\[&#10;A_{k-1}=\left[\begin{array}{cccccccc}&#10;* &amp; * &amp; * &amp; * &amp; \ldots &amp; * &amp; * &amp; *\\&#10;* &amp; * &amp; * &amp; * &amp; \cdots &amp; * &amp; * &amp; *\\&#10;0 &amp; * &amp; \ddots &amp; * &amp; \ldots &amp; * &amp; * &amp; *\\&#10;0 &amp; 0 &amp; \ddots &amp; \overline{a_{k-1,k-1}} &amp; * &amp; \ldots &amp; * &amp; *\\&#10;\vdots &amp; \vdots &amp; \ddots &amp; \overline{a_{k,k-1}} &amp; \overline{a_{kk}} &amp; \ldots &amp; * &amp; *\\&#10;0 &amp; 0 &amp; \ddots &amp; 0 &amp; \overline{a_{k+1,k}} &amp; \ldots &amp; * &amp; *\\&#10;\vdots &amp; \vdots &amp; \cdots &amp; \vdots &amp; \overline{a_{k+2,k}} &amp; \ldots &amp; * &amp; *\\&#10;0 &amp; 0 &amp; \ldots &amp; 0 &amp; \vdots &amp; \ldots &amp; * &amp; *\\&#10;0 &amp; 0 &amp; \ldots &amp; 0 &amp; \overline{a_{nk}} &amp; \ldots &amp; * &amp; *&#10;\end{array}\right].&#10;\]&#10;&#10;&#10;&#10;\end{document}"/>
  <p:tag name="IGUANATEXSIZE" val="20"/>
</p:tagLst>
</file>

<file path=ppt/tags/tag19.xml><?xml version="1.0" encoding="utf-8"?>
<p:tagLst xmlns:a="http://schemas.openxmlformats.org/drawingml/2006/main" xmlns:r="http://schemas.openxmlformats.org/officeDocument/2006/relationships" xmlns:p="http://schemas.openxmlformats.org/presentationml/2006/main">
  <p:tag name="ORIGINALHEIGHT" val="1544.25"/>
  <p:tag name="ORIGINALWIDTH" val="4170"/>
  <p:tag name="LATEXADDIN" val="\documentclass{article}&#10;\usepackage{amsmath}&#10;\pagestyle{empty}&#10;\begin{document}&#10;&#10;&#10;\begin{eqnarray*}&#10;H_{u_{1}}A_{0}=\left[\begin{array}{ccccc}&#10;9.0000 &amp; 5.0000 &amp; 1.0000 &amp; 2.0000 &amp; 1.0000\\&#10;-11.5758 &amp; -9.6753 &amp; -10.7120 &amp; -12.8716 &amp; -11.3167\\&#10;0 &amp; 6.1896 &amp; 0.9934 &amp; 3.1314 &amp; 2.0612\\&#10;0 &amp; -0.2417 &amp; -2.0265 &amp; 6.5257 &amp; 1.2448\\&#10;0 &amp; 0.1374 &amp; -2.0397 &amp; 4.7886 &amp; 0.3672&#10;\end{array}\right]\\&#10;A_{1}=H_{u_{1}}A_{0}H_{u_{1}}^{T}=\left[\begin{array}{ccccc}&#10;9.0000 &amp; -5.1832 &amp; 0.5051 &amp; 0.0204 &amp; -1.9695\\&#10;-11.5758 &amp; 18.7612 &amp; -9.3299 &amp; -7.3435 &amp; -3.0245\\&#10;0 &amp; -7.0485 &amp; 0.3500 &amp; 0.5579 &amp; -1.7991\\&#10;0 &amp; -2.5371 &amp; -2.1380 &amp; 6.0795 &amp; 0.5754\\&#10;0 &amp; -1.7756 &amp; -2.1327 &amp; 4.4167 &amp; -0.1907&#10;\end{array}\right].&#10;\end{eqnarray*}&#10;&#10;\end{document}"/>
  <p:tag name="IGUANATEXSIZE" val="20"/>
</p:tagLst>
</file>

<file path=ppt/tags/tag2.xml><?xml version="1.0" encoding="utf-8"?>
<p:tagLst xmlns:a="http://schemas.openxmlformats.org/drawingml/2006/main" xmlns:r="http://schemas.openxmlformats.org/officeDocument/2006/relationships" xmlns:p="http://schemas.openxmlformats.org/presentationml/2006/main">
  <p:tag name="ORIGINALHEIGHT" val="275.25"/>
  <p:tag name="ORIGINALWIDTH" val="1014.75"/>
  <p:tag name="LATEXADDIN" val="\documentclass{article}&#10;\usepackage{amsmath}&#10;\pagestyle{empty}&#10;\begin{document}&#10;&#10;&#10;\[&#10;\frac{d^{2}x}{dt^{2}}=\frac{1}{m}Kx+\frac{F}{m},&#10;\]&#10;&#10;\end{document}"/>
  <p:tag name="IGUANATEXSIZE" val="20"/>
</p:tagLst>
</file>

<file path=ppt/tags/tag20.xml><?xml version="1.0" encoding="utf-8"?>
<p:tagLst xmlns:a="http://schemas.openxmlformats.org/drawingml/2006/main" xmlns:r="http://schemas.openxmlformats.org/officeDocument/2006/relationships" xmlns:p="http://schemas.openxmlformats.org/presentationml/2006/main">
  <p:tag name="ORIGINALHEIGHT" val="1544.25"/>
  <p:tag name="ORIGINALWIDTH" val="4170"/>
  <p:tag name="LATEXADDIN" val="\documentclass{article}&#10;\usepackage{amsmath}&#10;\pagestyle{empty}&#10;\begin{document}&#10;&#10;&#10;\begin{eqnarray*}&#10;H_{u_{2}}A_{1}=\left[\begin{array}{ccccc}&#10;9.0000 &amp; -5.1832 &amp; 0.5051 &amp; 0.0204 &amp; -1.9695\\&#10;-11.5758 &amp; 18.7612 &amp; -9.3299 &amp; -7.3435 &amp; -3.0245\\&#10;0 &amp; 7.6988 &amp; 0.8760 &amp; -3.5329 &amp; 1.5015\\&#10;0 &amp; 0 &amp; -2.0475 &amp; 5.3757 &amp; 1.1433\\&#10;0 &amp; 0 &amp; -2.0693 &amp; 3.9241 &amp; 0.2067&#10;\end{array}\right],\\&#10;A_{2}=H_{u_{2}}A_{1}H_{u_{2}}^{T}=\left[\begin{array}{ccccc}&#10;9.0000 &amp; -5.1832 &amp; -0.0149 &amp; -0.0691 &amp; -2.0321\\&#10;-11.5758 &amp; 18.7612 &amp; 11.6595 &amp; -3.7325 &amp; -0.4973\\&#10;0 &amp; 7.6988 &amp; 0.0160 &amp; -3.6809 &amp; 1.3979\\&#10;0 &amp; 0 &amp; -0.1607 &amp; 5.7003 &amp; 1.3704\\&#10;0 &amp; 0 &amp; 0.5537 &amp; 4.3754 &amp; 0.5225&#10;\end{array}\right].&#10;\end{eqnarray*}&#10;&#10;\end{document}"/>
  <p:tag name="IGUANATEXSIZE" val="20"/>
</p:tagLst>
</file>

<file path=ppt/tags/tag21.xml><?xml version="1.0" encoding="utf-8"?>
<p:tagLst xmlns:a="http://schemas.openxmlformats.org/drawingml/2006/main" xmlns:r="http://schemas.openxmlformats.org/officeDocument/2006/relationships" xmlns:p="http://schemas.openxmlformats.org/presentationml/2006/main">
  <p:tag name="ORIGINALHEIGHT" val="1544.25"/>
  <p:tag name="ORIGINALWIDTH" val="4170"/>
  <p:tag name="LATEXADDIN" val="\documentclass{article}&#10;\usepackage{amsmath}&#10;\pagestyle{empty}&#10;\begin{document}&#10;&#10;\begin{eqnarray*}&#10;H_{u_{3}}A_{2}=\left[\begin{array}{ccccc}&#10;9.0000 &amp; -5.1832 &amp; -0.0149 &amp; -0.0691 &amp; -2.0321\\&#10;-11.5758 &amp; 18.7612 &amp; 11.6595 &amp; -3.7325 &amp; -0.4973\\&#10;0 &amp; 7.6988 &amp; 0.0160 &amp; -3.6809 &amp; 1.3979\\&#10;0 &amp; 0 &amp; 0.5765 &amp; 2.6136 &amp; 0.1200\\&#10;0 &amp; 0 &amp; 0 &amp; 6.6938 &amp; 1.4618&#10;\end{array}\right],\\&#10;A_{3}=H_{u_{3}}A_{2}H_{u_{3}}^{T}=\left[\begin{array}{ccccc}&#10;9.0000 &amp; -5.1832 &amp; -0.0149 &amp; -1.9323 &amp; -0.6326\\&#10;-11.5758 &amp; 18.7612 &amp; 11.6595 &amp; 0.5625 &amp; -3.7232\\&#10;0 &amp; 7.6988 &amp; 0.0160 &amp; 2.3683 &amp; -3.1455\\&#10;0 &amp; 0 &amp; 0.5765 &amp; -0.6131 &amp; 2.5435\\&#10;0 &amp; 0 &amp; 0 &amp; -0.4614 &amp; 6.8360&#10;\end{array}\right].&#10;\end{eqnarray*}&#10;&#10;&#10;\end{document}"/>
  <p:tag name="IGUANATEXSIZE" val="20"/>
</p:tagLst>
</file>

<file path=ppt/tags/tag22.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usepackage{algorithm}&#10;\usepackage{algpseudocode}&#10;\pagestyle{empty}&#10;\makeatletter&#10;\renewcommand{\ALG@beginalgorithmic}{\small}&#10;\makeatother&#10;&#10;\begin{document}&#10;\algrenewcommand{\algorithmiccomment}[1]{$\%$ #1}&#10;\begin{algorithm}&#10;\begin{algorithmic}&#10;\Function {hhess} {A}&#10;\State&#10;\Comment {Given the $n\times n$ matrix A,}&#10;\State&#10;\Comment {[P H] = hhess(A) returns an upper Hessenberg matrix H and}&#10;\State&#10;\Comment {orthogonal matrix P such that $A=PHP^{T}$ using Householder reflections.}&#10;\State&#10;\Comment {H and A have the same eigenvalues.}&#10;\State&#10;\State&#10;H = A&#10;\State&#10;P = I&#10;\For {k = 1:n-2}&#10;\State&#10;$\left[\begin{array}{cc} u &amp; \beta\end{array}\right]=house\left(H,\, k+1,\, k\right)$&#10;\State&#10;$H\left(k+1:n,\, k:n\right)=H\left(k+1:n,\, k:n\right)-\beta\left(uu^{T}\right)H\left(k+1:n,\, k:n\right)$&#10;\State&#10;$H\left(1:n,\, k+1:n\right)=H\left(1:n,\, k+1:n\right)-\beta H\left(1:n,\, k+1:n\right)\left(uu^{T}\right)$&#10;\State&#10;$P\left(1:n,\, k+1:n\right)=P\left(1:n,\, k+1:n\right)-\beta P\left(1:n,\, k+1:n\right)\left(uu^{T}\right)$&#10;\State&#10;$H\left(k+2:n,\, k\right)=zeros\left(n-k-1,\,1\right)$&#10;\EndFor&#10;\State&#10;$return\quad\left[\begin{array}{cc} P, &amp; H\end{array}\right]$ &#10;\EndFunction&#10;\end{algorithmic}&#10;\end{algorithm}&#10;&#10;\end{document}"/>
  <p:tag name="FILENAME" val="TP_tmp"/>
  <p:tag name="FORMAT" val="png16m"/>
  <p:tag name="RES" val="1200"/>
  <p:tag name="BLEND" val="0"/>
  <p:tag name="TRANSPARENT" val="1"/>
  <p:tag name="TBUG" val="1"/>
  <p:tag name="ALLOWFS" val="0"/>
  <p:tag name="ORIGWIDTH" val="345"/>
  <p:tag name="PICTUREFILESIZE" val="152367"/>
</p:tagLst>
</file>

<file path=ppt/tags/tag23.xml><?xml version="1.0" encoding="utf-8"?>
<p:tagLst xmlns:a="http://schemas.openxmlformats.org/drawingml/2006/main" xmlns:r="http://schemas.openxmlformats.org/officeDocument/2006/relationships" xmlns:p="http://schemas.openxmlformats.org/presentationml/2006/main">
  <p:tag name="ORIGINALHEIGHT" val="273.75"/>
  <p:tag name="ORIGINALWIDTH" val="3822.75"/>
  <p:tag name="LATEXADDIN" val="\documentclass{article}&#10;\usepackage{amsmath}&#10;\pagestyle{empty}&#10;\begin{document}&#10;&#10;\noindent \textbf{Definition:} An upper Hessenberg matrix whose subdiagonal entries \\  $h_{i+1,\, i},1\leq i\leq n-1$&#10;are all nonzero is said to be \emph{unreduced}\index{unreduced Hessenberg}\index{matrix!unreduced Hessenberg},&#10;or \emph{proper}.&#10;&#10;&#10;\end{document}"/>
  <p:tag name="IGUANATEXSIZE" val="20"/>
</p:tagLst>
</file>

<file path=ppt/tags/tag24.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usepackage{algorithm}&#10;\usepackage{algpseudocode}&#10;\pagestyle{empty}&#10;\makeatletter&#10;\renewcommand{\ALG@beginalgorithmic}{\small}&#10;\makeatother&#10;&#10;\begin{document}&#10;\algrenewcommand{\algorithmiccomment}[1]{$\%$ #1}&#10;\begin{algorithm}&#10;\begin{algorithmic}&#10;\Function {eigqr} {A,tol,maxiter}&#10;\State&#10;\Comment {Hessenberg QR iteration for computing all the eigenvalues of}&#10;\State&#10;\Comment {a real matrix whose eigenvalues have distnct magnitudes.}&#10;\State&#10;\Comment {E = eigqr(A,tol,maxiter), where the tol is error tolerance}&#10;\State&#10;\Comment {desired, and maxiter is the maximum number of iterations for}&#10;\State&#10;\Comment {computing any single eigenvalue. Vector E contains the eigenvalues.}&#10;\State&#10;\Comment {If the desired tolerance is not obtained for any particular eigenvalue,}&#10;\State&#10;\Comment {a warning message is printed and computation continues}&#10;\State&#10;\Comment {for the remaining eigenvalues.}&#10;\EndFunction&#10;\end{algorithmic}&#10;\end{algorithm}&#10;\end{document}"/>
  <p:tag name="FILENAME" val="TP_tmp"/>
  <p:tag name="FORMAT" val="png16m"/>
  <p:tag name="RES" val="1200"/>
  <p:tag name="BLEND" val="0"/>
  <p:tag name="TRANSPARENT" val="1"/>
  <p:tag name="TBUG" val="1"/>
  <p:tag name="ALLOWFS" val="0"/>
  <p:tag name="ORIGWIDTH" val="345"/>
  <p:tag name="PICTUREFILESIZE" val="124691"/>
</p:tagLst>
</file>

<file path=ppt/tags/tag25.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usepackage{algorithm}&#10;\usepackage{algpseudocode}&#10;\pagestyle{empty}&#10;\makeatletter&#10;\renewcommand{\ALG@beginalgorithmic}{\small}&#10;\makeatother&#10;&#10;\begin{document}&#10;\algrenewcommand{\algorithmiccomment}[1]{$\%$ #1}&#10;\begin{algorithm}&#10;\begin{algorithmic}&#10;\Function {eigqr} {A,tol,maxiter}&#10;\State&#10;H = hhess(A)&#10;\For {k = n:-1:2}&#10;\State&#10;iter = 0&#10;\While {$\left|h_{k,\, k-1}\right|&lt;tol\left(\left|h_{k-1,\, k-1}\right|+\left|h_{kk}\right|\right)$}&#10;\State&#10;iter = iter + 1&#10;\If {iter &gt; maxiter}&#10;\State&#10;print 'Failure of convergence.'&#10;\State&#10;print 'Current eigenvalue approximation &lt;value of $h_{kk}$&gt;'&#10;\State&#10;break out of inner loop.&#10;\EndIf&#10;\State&#10;$\left[\begin{array}{cc} Q_{k} &amp; R_{k}\end{array}\right]=givenshessqr\left(H\left(1:k,\,1:k\right)\right)$&#10;\State&#10;$H\left(1:k,\,1:k\right)=R_{k}Q_{k}$&#10;\EndWhile&#10;\State&#10;$H_{k,k-1}=0$&#10;\EndFor&#10;\State&#10;E = diag(H)&#10;\State&#10;return E&#10;\EndFunction&#10;\end{algorithmic}&#10;\end{algorithm}&#10;\end{document}&#10;"/>
  <p:tag name="FILENAME" val="TP_tmp"/>
  <p:tag name="FORMAT" val="png16m"/>
  <p:tag name="RES" val="1200"/>
  <p:tag name="BLEND" val="0"/>
  <p:tag name="TRANSPARENT" val="1"/>
  <p:tag name="TBUG" val="1"/>
  <p:tag name="ALLOWFS" val="0"/>
  <p:tag name="ORIGWIDTH" val="345"/>
  <p:tag name="PICTUREFILESIZE" val="139861"/>
</p:tagLst>
</file>

<file path=ppt/tags/tag26.xml><?xml version="1.0" encoding="utf-8"?>
<p:tagLst xmlns:a="http://schemas.openxmlformats.org/drawingml/2006/main" xmlns:r="http://schemas.openxmlformats.org/officeDocument/2006/relationships" xmlns:p="http://schemas.openxmlformats.org/presentationml/2006/main">
  <p:tag name="ORIGINALHEIGHT" val="234.75"/>
  <p:tag name="ORIGINALWIDTH" val="251.25"/>
  <p:tag name="LATEXADDIN" val="\documentclass{article}&#10;\usepackage{amsmath}&#10;\pagestyle{empty}&#10;\begin{document}&#10;&#10;&#10;$\left|\frac{\lambda_{1}}{\lambda_{2}}\right|^{p}$&#10;&#10;\end{document}"/>
  <p:tag name="IGUANATEXSIZE" val="20"/>
</p:tagLst>
</file>

<file path=ppt/tags/tag27.xml><?xml version="1.0" encoding="utf-8"?>
<p:tagLst xmlns:a="http://schemas.openxmlformats.org/drawingml/2006/main" xmlns:r="http://schemas.openxmlformats.org/officeDocument/2006/relationships" xmlns:p="http://schemas.openxmlformats.org/presentationml/2006/main">
  <p:tag name="ORIGINALHEIGHT" val="907.5"/>
  <p:tag name="ORIGINALWIDTH" val="4288.5"/>
  <p:tag name="LATEXADDIN" val="\documentclass{article}&#10;\usepackage{amsmath}&#10;\pagestyle{empty}&#10;\begin{document}&#10;&#10;&#10;\noindent \textbf{Lemma:} \begin{enumerate}&#10;\item If $\sigma$ is a real number, then the eigenvalues of $A-\sigma I$&#10;are $\left(\lambda_{i}-\sigma\right),\,1\leq i\leq n$, and the eigenvector,&#10;$v_{i}$, corresponding to eigenvalue $\lambda_{i}$ of A is also&#10;an eigenvector corresponding to the eigenvalue $\left(\lambda_{i}-\sigma\right)$&#10;of $A-\sigma I$.&#10;\item If $\overline{\lambda_{i}}$ is an eigenvalue of $A-\sigma I$, then&#10;$\overline{\lambda_{i}}+\sigma$ is an eigenvalue of A.&#10;\end{enumerate}&#10;&#10;&#10;\end{document}"/>
  <p:tag name="IGUANATEXSIZE" val="20"/>
</p:tagLst>
</file>

<file path=ppt/tags/tag28.xml><?xml version="1.0" encoding="utf-8"?>
<p:tagLst xmlns:a="http://schemas.openxmlformats.org/drawingml/2006/main" xmlns:r="http://schemas.openxmlformats.org/officeDocument/2006/relationships" xmlns:p="http://schemas.openxmlformats.org/presentationml/2006/main">
  <p:tag name="ORIGINALHEIGHT" val="234.75"/>
  <p:tag name="ORIGINALWIDTH" val="468"/>
  <p:tag name="LATEXADDIN" val="\documentclass{article}&#10;\usepackage{amsmath}&#10;\pagestyle{empty}&#10;\begin{document}&#10;&#10;$\left|\frac{\lambda_{1}-\sigma_{1}}{\lambda_{2}-\sigma_{1}}\right|^{p}$.&#10;&#10;&#10;\end{document}"/>
  <p:tag name="IGUANATEXSIZE" val="20"/>
</p:tagLst>
</file>

<file path=ppt/tags/tag29.xml><?xml version="1.0" encoding="utf-8"?>
<p:tagLst xmlns:a="http://schemas.openxmlformats.org/drawingml/2006/main" xmlns:r="http://schemas.openxmlformats.org/officeDocument/2006/relationships" xmlns:p="http://schemas.openxmlformats.org/presentationml/2006/main">
  <p:tag name="ORIGINALHEIGHT" val="2913"/>
  <p:tag name="ORIGINALWIDTH" val="4289.25"/>
  <p:tag name="LATEXADDIN" val="\documentclass{article}&#10;\usepackage{amsmath}&#10;\pagestyle{empty}&#10;\begin{document}&#10;&#10;\noindent \textbf{Example:} Let $A=\left[\begin{array}{cc}&#10;8 &amp; 1\\&#10;-1 &amp; 5&#10;\end{array}\right]$, which is already in upper Hessenberg form. The example shows the&#10;detailed results of three iterations of the single shifted Hessenberg&#10;QR method.&#10;&#10;$\sigma_{1}=5.0000$, $\overline{H_{1}}=H_{1}-\left[\begin{array}{cc}&#10;8 &amp; 1\\&#10;-1 &amp; 5&#10;\end{array}\right]-\sigma_{1}I\,$=$\,$$\left[\begin{array}{cc}&#10;3 &amp; 1\\&#10;-1 &amp; 0&#10;\end{array}\right]$.&#10;&#10;$\left[\begin{array}{cc}&#10;Q_{1} &amp; R_{1}\end{array}\right]=\left[\begin{array}{cc}&#10;\left[\begin{array}{cc}&#10;0.9487 &amp; 0.3162\\&#10;-0.3162 &amp; 0.9487&#10;\end{array}\right] &amp; \left[\begin{array}{cc}&#10;3.1623 &amp; 0.9487\\&#10;0 &amp; 0.3162&#10;\end{array}\right]\end{array}\right]=qr\left(\overline{H_{1}}\right)$, &#10;&#10;$H_{1}=R_{1}Q_{1}+\sigma_{1}I=\left[\begin{array}{cc}&#10;7.7000 &amp; 1.9000\\&#10;-0.1000 &amp; 5.3000&#10;\end{array}\right]$&#10;&#10;$\sigma_{1}=5.3000$, $\overline{H_{1}}=H_{1}-\sigma_{1}I=\left[\begin{array}{cc}&#10;2.4000 &amp; 1.9000\\&#10;-0.1000 &amp; 0&#10;\end{array}\right]$&#10;&#10;$\left[\begin{array}{cc}&#10;Q_{1} &amp; R_{1}\end{array}\right]=\left[\begin{array}{cc}&#10;\left[\begin{array}{cc}&#10;0.9991 &amp; 0.0416\\&#10;-0.0416 &amp; 0.9991&#10;\end{array}\right] &amp; \left[\begin{array}{cc}&#10;2.4021 &amp; 1.8984\\&#10;0 &amp; 0.0791&#10;\end{array}\right]\end{array}\right]=qr\left(\overline{H_{1}}\right)$&#10;&#10;$H_{1}=R_{1}Q_{1}+\sigma_{1}I=\left[\begin{array}{cc}&#10;7.6210 &amp; 1.9967\\&#10;-0.0033 &amp; 5.3790&#10;\end{array}\right]$&#10;&#10;One more iteration using $\sigma_{1}=5.3790$ gives $H_{1}=\left[\begin{array}{cc}&#10;7.6180 &amp; 2.0000\\&#10;0.0000 &amp; 5.3820&#10;\end{array}\right]$. The eigenvalues accurate to four decimal places are $\left\{ \begin{array}{cc}&#10;7.6180, &amp; 5.3820\end{array}\right\} $.&#10;&#10;&#10;\end{document}"/>
  <p:tag name="IGUANATEXSIZE" val="20"/>
</p:tagLst>
</file>

<file path=ppt/tags/tag3.xml><?xml version="1.0" encoding="utf-8"?>
<p:tagLst xmlns:a="http://schemas.openxmlformats.org/drawingml/2006/main" xmlns:r="http://schemas.openxmlformats.org/officeDocument/2006/relationships" xmlns:p="http://schemas.openxmlformats.org/presentationml/2006/main">
  <p:tag name="ORIGINALHEIGHT" val="299.25"/>
  <p:tag name="ORIGINALWIDTH" val="2523.75"/>
  <p:tag name="LATEXADDIN" val="\documentclass{article}&#10;\usepackage{amsmath}&#10;\pagestyle{empty}&#10;\begin{document}&#10;&#10;&#10;&#10;\[&#10;K=\left[\begin{array}{cc}&#10;-2k &amp; k\\&#10;k &amp; -2k&#10;\end{array}\right],\qquad F=\left[\begin{array}{c}&#10;F_{0}\cos\omega_{0}t\\&#10;0&#10;\end{array}\right].&#10;\]&#10;\end{document}"/>
  <p:tag name="IGUANATEXSIZE" val="20"/>
</p:tagLst>
</file>

<file path=ppt/tags/tag30.xml><?xml version="1.0" encoding="utf-8"?>
<p:tagLst xmlns:a="http://schemas.openxmlformats.org/drawingml/2006/main" xmlns:r="http://schemas.openxmlformats.org/officeDocument/2006/relationships" xmlns:p="http://schemas.openxmlformats.org/presentationml/2006/main">
  <p:tag name="ORIGINALHEIGHT" val="417.75"/>
  <p:tag name="ORIGINALWIDTH" val="4289.25"/>
  <p:tag name="LATEXADDIN" val="\documentclass{article}&#10;\usepackage{amsmath}&#10;\pagestyle{empty}&#10;\begin{document}&#10;&#10;\noindent \textbf{(Schur's Triangularization)}\emph{ }Every $n\times n$ real&#10;matrix A with real eigenvalues can be factored into $A=PTP^{T}$,&#10;where P is an orthogonal matrix, and T is an upper triangular matrix.&#10;&#10;&#10;\end{document}"/>
  <p:tag name="IGUANATEXSIZE" val="20"/>
</p:tagLst>
</file>

<file path=ppt/tags/tag31.xml><?xml version="1.0" encoding="utf-8"?>
<p:tagLst xmlns:a="http://schemas.openxmlformats.org/drawingml/2006/main" xmlns:r="http://schemas.openxmlformats.org/officeDocument/2006/relationships" xmlns:p="http://schemas.openxmlformats.org/presentationml/2006/main">
  <p:tag name="ORIGINALHEIGHT" val="741.75"/>
  <p:tag name="ORIGINALWIDTH" val="4290"/>
  <p:tag name="LATEXADDIN" val="\documentclass{article}&#10;\usepackage{amsmath}&#10;\usepackage{amssymb}&#10;\pagestyle{empty}&#10;\begin{document}&#10;&#10;\noindent \textbf{Implicit Q Theorem:}  Let $Q=\left[\begin{array}{ccccc}&#10;q_{1} &amp; q_{3} &amp; \ldots &amp; q_{n-1} &amp; q_{n}\end{array}\right]$ and \\ $V=\left[\begin{array}{ccccc}&#10;v_{1} &amp; v_{3} &amp; \ldots &amp; v_{n-1} &amp; v_{n}\end{array}\right]$ be orthogonal matrices with the property that both $Q^{T}AQ=H$ and&#10;$V^{T}AV=K$ are unreduced upper Hessenberg, where $A\in\mathbb{R}^{n\times n}$.&#10;If $q_{1}=v_{1}$, then $q_{i}=\pm v_{i}$ and $\left|h_{i,\, i-1}\right|=\left|k_{i,\, i-1}\right|$&#10;for $2\leq i\leq n$. In other words, $H$ and $K$ are essentially&#10;the same matrix.&#10;&#10;&#10;\end{document}"/>
  <p:tag name="IGUANATEXSIZE" val="20"/>
</p:tagLst>
</file>

<file path=ppt/tags/tag32.xml><?xml version="1.0" encoding="utf-8"?>
<p:tagLst xmlns:a="http://schemas.openxmlformats.org/drawingml/2006/main" xmlns:r="http://schemas.openxmlformats.org/officeDocument/2006/relationships" xmlns:p="http://schemas.openxmlformats.org/presentationml/2006/main">
  <p:tag name="ORIGINALHEIGHT" val="747"/>
  <p:tag name="ORIGINALWIDTH" val="2508"/>
  <p:tag name="LATEXADDIN" val="\documentclass{article}&#10;\usepackage{amsmath}&#10;\pagestyle{empty}&#10;\begin{document}&#10;&#10;\[&#10;J_{1}=J\left(1,2,c_{1},s_{1}\right)=\left[\begin{array}{ccccc}&#10;c_{1} &amp; s_{1}\\&#10;-s_{1} &amp; c_{1}\\&#10; &amp;  &amp; 1\\&#10; &amp;  &amp;  &amp; 1\\&#10; &amp;  &amp;  &amp;  &amp; 1&#10;\end{array}\right],&#10;\]&#10;&#10;&#10;&#10;\end{document}"/>
  <p:tag name="IGUANATEXSIZE" val="20"/>
</p:tagLst>
</file>

<file path=ppt/tags/tag33.xml><?xml version="1.0" encoding="utf-8"?>
<p:tagLst xmlns:a="http://schemas.openxmlformats.org/drawingml/2006/main" xmlns:r="http://schemas.openxmlformats.org/officeDocument/2006/relationships" xmlns:p="http://schemas.openxmlformats.org/presentationml/2006/main">
  <p:tag name="ORIGINALHEIGHT" val="747.75"/>
  <p:tag name="ORIGINALWIDTH" val="1608.75"/>
  <p:tag name="LATEXADDIN" val="\documentclass{article}&#10;\usepackage{amsmath}&#10;\pagestyle{empty}&#10;\begin{document}&#10;&#10;&#10;$J_{2}=\left[\begin{array}{ccccc}&#10;1\\&#10; &amp; c_{2} &amp; s_{2}\\&#10; &amp; -s_{2} &amp; c_{2}\\&#10; &amp;  &amp;  &amp; 1\\&#10; &amp;  &amp;  &amp;  &amp; 1&#10;\end{array}\right]$,&#10;&#10;\end{document}"/>
  <p:tag name="IGUANATEXSIZE" val="20"/>
</p:tagLst>
</file>

<file path=ppt/tags/tag34.xml><?xml version="1.0" encoding="utf-8"?>
<p:tagLst xmlns:a="http://schemas.openxmlformats.org/drawingml/2006/main" xmlns:r="http://schemas.openxmlformats.org/officeDocument/2006/relationships" xmlns:p="http://schemas.openxmlformats.org/presentationml/2006/main">
  <p:tag name="ORIGINALHEIGHT" val="747"/>
  <p:tag name="ORIGINALWIDTH" val="2348.25"/>
  <p:tag name="LATEXADDIN" val="\documentclass{article}&#10;\usepackage{amsmath}&#10;\pagestyle{empty}&#10;\begin{document}&#10;&#10;\[&#10;H_{2}=J_{2}J_{1}HJ_{1}^{T}J_{2}^{T}=\left[\begin{array}{ccccc}&#10;* &amp; * &amp; * &amp; * &amp; *\\*&#10;* &amp; * &amp; * &amp; * &amp; *\\&#10;0 &amp; * &amp; * &amp; * &amp; *\\&#10;0 &amp; + &amp; * &amp; * &amp; *\\&#10;0 &amp; 0 &amp; 0 &amp; * &amp; *&#10;\end{array}\right].&#10;\]&#10;&#10;&#10;\end{document}"/>
  <p:tag name="IGUANATEXSIZE" val="20"/>
</p:tagLst>
</file>

<file path=ppt/tags/tag35.xml><?xml version="1.0" encoding="utf-8"?>
<p:tagLst xmlns:a="http://schemas.openxmlformats.org/drawingml/2006/main" xmlns:r="http://schemas.openxmlformats.org/officeDocument/2006/relationships" xmlns:p="http://schemas.openxmlformats.org/presentationml/2006/main">
  <p:tag name="ORIGINALHEIGHT" val="747.75"/>
  <p:tag name="ORIGINALWIDTH" val="1542.75"/>
  <p:tag name="LATEXADDIN" val="\documentclass{article}&#10;\usepackage{amsmath}&#10;\pagestyle{empty}&#10;\begin{document}&#10;&#10;&#10;$J_{3}=\left[\begin{array}{ccccc}&#10;1\\&#10; &amp; 1\\&#10; &amp;  &amp; c_{3} &amp; s_{3}\\&#10; &amp;  &amp; -s_{3} &amp; c_{3}\\&#10; &amp;  &amp;  &amp;  &amp; 1&#10;\end{array}\right]$&#10;&#10;\end{document}"/>
  <p:tag name="IGUANATEXSIZE" val="20"/>
</p:tagLst>
</file>

<file path=ppt/tags/tag36.xml><?xml version="1.0" encoding="utf-8"?>
<p:tagLst xmlns:a="http://schemas.openxmlformats.org/drawingml/2006/main" xmlns:r="http://schemas.openxmlformats.org/officeDocument/2006/relationships" xmlns:p="http://schemas.openxmlformats.org/presentationml/2006/main">
  <p:tag name="ORIGINALHEIGHT" val="747"/>
  <p:tag name="ORIGINALWIDTH" val="2678.25"/>
  <p:tag name="LATEXADDIN" val="\documentclass{article}&#10;\usepackage{amsmath}&#10;\pagestyle{empty}&#10;\begin{document}&#10;&#10;\[&#10;H_{3}=J_{3}J_{2}J_{1}H_{2}J_{1}^{T}J_{2}^{T}J_{3}^{T}=\left[\begin{array}{ccccc}&#10;* &amp; * &amp; * &amp; * &amp; *\\*&#10;* &amp; * &amp; * &amp; * &amp; *\\&#10;0 &amp; * &amp; * &amp; * &amp; *\\&#10;0 &amp; 0 &amp; * &amp; * &amp; *\\&#10;0 &amp; 0 &amp; + &amp; * &amp; *&#10;\end{array}\right].&#10;\]&#10;&#10;\end{document}"/>
  <p:tag name="IGUANATEXSIZE" val="20"/>
</p:tagLst>
</file>

<file path=ppt/tags/tag37.xml><?xml version="1.0" encoding="utf-8"?>
<p:tagLst xmlns:a="http://schemas.openxmlformats.org/drawingml/2006/main" xmlns:r="http://schemas.openxmlformats.org/officeDocument/2006/relationships" xmlns:p="http://schemas.openxmlformats.org/presentationml/2006/main">
  <p:tag name="ORIGINALHEIGHT" val="747.75"/>
  <p:tag name="ORIGINALWIDTH" val="1542.75"/>
  <p:tag name="LATEXADDIN" val="\documentclass{article}&#10;\usepackage{amsmath}&#10;\pagestyle{empty}&#10;\begin{document}&#10;&#10;&#10;$J_{4}=\left[\begin{array}{ccccc}&#10;1\\&#10; &amp; 1\\&#10; &amp;  &amp; 1\\&#10; &amp;  &amp;  &amp; c_{4} &amp; s_{4}\\&#10; &amp;  &amp;  &amp; -s_{4} &amp; c_{4}&#10;\end{array}\right]$&#10;&#10;\end{document}"/>
  <p:tag name="IGUANATEXSIZE" val="20"/>
</p:tagLst>
</file>

<file path=ppt/tags/tag38.xml><?xml version="1.0" encoding="utf-8"?>
<p:tagLst xmlns:a="http://schemas.openxmlformats.org/drawingml/2006/main" xmlns:r="http://schemas.openxmlformats.org/officeDocument/2006/relationships" xmlns:p="http://schemas.openxmlformats.org/presentationml/2006/main">
  <p:tag name="ORIGINALHEIGHT" val="747"/>
  <p:tag name="ORIGINALWIDTH" val="2797.5"/>
  <p:tag name="LATEXADDIN" val="\documentclass{article}&#10;\usepackage{amsmath}&#10;\pagestyle{empty}&#10;\begin{document}&#10;&#10;&#10;\[&#10;H_{4}=J_{4}J_{3}J_{2}J_{1}HJ_{1}^{T}J_{2}^{T}J_{3}^{T}J_{4}^{T}=\left[\begin{array}{ccccc}&#10;* &amp; * &amp; * &amp; * &amp; *\\*&#10;* &amp; * &amp; * &amp; * &amp; *\\&#10;0 &amp; * &amp; * &amp; * &amp; *\\&#10;0 &amp; 0 &amp; * &amp; * &amp; *\\&#10;0 &amp; 0 &amp; 0 &amp; * &amp; *&#10;\end{array}\right]&#10;\]&#10;\end{document}"/>
  <p:tag name="IGUANATEXSIZE" val="20"/>
</p:tagLst>
</file>

<file path=ppt/tags/tag39.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usepackage{algorithm}&#10;\usepackage{algpseudocode}&#10;\pagestyle{empty}&#10;\makeatletter&#10;\renewcommand{\ALG@beginalgorithmic}{\small}&#10;\makeatother&#10;&#10;\begin{document}&#10;\algrenewcommand{\algorithmiccomment}[1]{$\%$ #1}&#10;\begin{algorithm}&#10;\begin{algorithmic}&#10;\Function {chase} {H}&#10;\State&#10;\Comment {Bulge chase in the Francis algorithm.}&#10;\State&#10;\Comment {[Q, H1] = chase(H) returns an orthogonal matrix Q such that  $Q^{T}HQ=H_{1}$.}&#10;\State&#10;\Comment {H and H1 are upper Hessenberg matrices, and Q is an orthogonal matrix.}&#10;\State&#10;Q = I&#10;\State&#10;\Comment {use $h_{nn}$ as the shift.}&#10;\State&#10;$\sigma=h_{nn}$&#10;\State&#10;\Comment {case (1,2), (2,1) using shift $\sigma$.}&#10;\State&#10;$\left[c,\, s\right]=givensparms\left(h_{11}-\sigma,\, h_{21}\right)$&#10;\State&#10;H = givensmul(H,1,2,c,s)&#10;\State&#10;H = givensmult(H,1,2,c,s)&#10;\State&#10;Q = givensmul(Q,1,2,c,s)&#10;\EndFunction&#10;\end{algorithmic}&#10;\end{algorithm}&#10;\end{document}"/>
  <p:tag name="FILENAME" val="TP_tmp"/>
  <p:tag name="FORMAT" val="png16m"/>
  <p:tag name="RES" val="1200"/>
  <p:tag name="BLEND" val="0"/>
  <p:tag name="TRANSPARENT" val="1"/>
  <p:tag name="TBUG" val="1"/>
  <p:tag name="ALLOWFS" val="0"/>
  <p:tag name="ORIGWIDTH" val="345"/>
  <p:tag name="PICTUREFILESIZE" val="122699"/>
</p:tagLst>
</file>

<file path=ppt/tags/tag4.xml><?xml version="1.0" encoding="utf-8"?>
<p:tagLst xmlns:a="http://schemas.openxmlformats.org/drawingml/2006/main" xmlns:r="http://schemas.openxmlformats.org/officeDocument/2006/relationships" xmlns:p="http://schemas.openxmlformats.org/presentationml/2006/main">
  <p:tag name="ORIGINALHEIGHT" val="373.5"/>
  <p:tag name="ORIGINALWIDTH" val="4957.5"/>
  <p:tag name="LATEXADDIN" val="\documentclass{article}&#10;\usepackage{amsmath}&#10;\pagestyle{empty}&#10;\begin{document}&#10;&#10;&#10;\[&#10;x_{h}\left(t\right)=\frac{1}{\sqrt{2}}\left[\begin{array}{c}&#10;-1\\&#10;1&#10;\end{array}\right]\left(c_{1}\cos\sqrt{\frac{3k}{m}}t+c_{2}\sin\sqrt{\frac{3k}{m}}t\right)+\frac{1}{\sqrt{2}}\left[\begin{array}{c}&#10;1\\&#10;1&#10;\end{array}\right]\left(c_{3}\cos\sqrt{\frac{k}{m}}t+c_{4}\sin\sqrt{\frac{k}{m}}t\right)&#10;\]&#10;&#10;\end{document}"/>
  <p:tag name="IGUANATEXSIZE" val="20"/>
</p:tagLst>
</file>

<file path=ppt/tags/tag40.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usepackage{algorithm}&#10;\usepackage{algpseudocode}&#10;\pagestyle{empty}&#10;\makeatletter&#10;\renewcommand{\ALG@beginalgorithmic}{\small}&#10;\makeatother&#10;&#10;\begin{document}&#10;\algrenewcommand{\algorithmiccomment}[1]{$\%$ #1}&#10;\begin{algorithm}&#10;\begin{algorithmic}&#10;\Function {chase} {H}&#10;\State&#10;\Comment {chase the bulge.}&#10;\For {i = 1:n-2}&#10;\State&#10;$\left[c,\, s\right]=givensparms\left(h_{i+1,\, i},\, h_{i+2,\, i}\right)$&#10;\State&#10;H = givensmul(H,i+1,i+2,c,s)&#10;\State&#10;H = givensmult(H,i+1,i+2,c,s)&#10;\State&#10;$h_{i+2,\, i}=0$&#10;\State&#10;Q = givensmul(Q,i+1,i+2,c,s)&#10;\EndFor&#10;\State&#10;H1 = H&#10;\State&#10;return [Q,H1]&#10;\EndFunction&#10;\end{algorithmic}&#10;\end{algorithm}&#10;\end{document}"/>
  <p:tag name="FILENAME" val="TP_tmp"/>
  <p:tag name="FORMAT" val="png16m"/>
  <p:tag name="RES" val="1200"/>
  <p:tag name="BLEND" val="0"/>
  <p:tag name="TRANSPARENT" val="1"/>
  <p:tag name="TBUG" val="1"/>
  <p:tag name="ALLOWFS" val="0"/>
  <p:tag name="ORIGWIDTH" val="345"/>
  <p:tag name="PICTUREFILESIZE" val="88067"/>
</p:tagLst>
</file>

<file path=ppt/tags/tag41.xml><?xml version="1.0" encoding="utf-8"?>
<p:tagLst xmlns:a="http://schemas.openxmlformats.org/drawingml/2006/main" xmlns:r="http://schemas.openxmlformats.org/officeDocument/2006/relationships" xmlns:p="http://schemas.openxmlformats.org/presentationml/2006/main">
  <p:tag name="ORIGINALHEIGHT" val="1216.5"/>
  <p:tag name="ORIGINALWIDTH" val="4380"/>
  <p:tag name="LATEXADDIN" val="\documentclass{article}&#10;\usepackage{amsmath}&#10;\pagestyle{empty}&#10;\begin{document}&#10;&#10;\fbox{\begin{minipage}[t]{1\columnwidth}%&#10;\noindent \begin{center}&#10;\textbf{Computation of an Explicit Double Shift}&#10;\par\end{center}&#10;\begin{enumerate}&#10;\item Form the real matrix \\ $S=H^{2}-\left(h_{n-1,\, n-1}+h_{nn}\right)H+\left(h_{n-1,\, n-1}h_{nn}-h_{n,\, n-1}h_{n-1,\, n}\right)I$.&#10;\item Find the QR decomposition $S=QR$.&#10;\item Compute $H_{2}=Q^{T}HQ$.\end{enumerate}&#10;%&#10;\end{minipage}}&#10;&#10;&#10;&#10;\end{document}"/>
  <p:tag name="IGUANATEXSIZE" val="20"/>
</p:tagLst>
</file>

<file path=ppt/tags/tag42.xml><?xml version="1.0" encoding="utf-8"?>
<p:tagLst xmlns:a="http://schemas.openxmlformats.org/drawingml/2006/main" xmlns:r="http://schemas.openxmlformats.org/officeDocument/2006/relationships" xmlns:p="http://schemas.openxmlformats.org/presentationml/2006/main">
  <p:tag name="ORIGINALHEIGHT" val="971.25"/>
  <p:tag name="ORIGINALWIDTH" val="2226.75"/>
  <p:tag name="LATEXADDIN" val="\documentclass{article}&#10;\usepackage{amsmath}&#10;\pagestyle{empty}&#10;\begin{document}&#10;&#10;&#10;\[&#10;C=\left[\begin{array}{c}&#10;\left(h_{11}-\sigma_{1}\right)\left(h_{11}-\sigma_{2}\right)+h_{12}h_{21}\\&#10;h_{21}\left(\left(h_{11}+h_{22}\right)-\left(\sigma_{1}+\sigma_{2}\right)\right)\\&#10;h_{21}h_{32}\\&#10;0\\&#10;\vdots\\&#10;0&#10;\end{array}\right].&#10;\]&#10;&#10;\end{document}"/>
  <p:tag name="IGUANATEXSIZE" val="20"/>
</p:tagLst>
</file>

<file path=ppt/tags/tag43.xml><?xml version="1.0" encoding="utf-8"?>
<p:tagLst xmlns:a="http://schemas.openxmlformats.org/drawingml/2006/main" xmlns:r="http://schemas.openxmlformats.org/officeDocument/2006/relationships" xmlns:p="http://schemas.openxmlformats.org/presentationml/2006/main">
  <p:tag name="ORIGINALHEIGHT" val="1046.25"/>
  <p:tag name="ORIGINALWIDTH" val="2735.25"/>
  <p:tag name="LATEXADDIN" val="\documentclass{article}&#10;\usepackage{amsmath}&#10;\pagestyle{empty}&#10;\begin{document}&#10;&#10;\[&#10;H_{u_{1}}=\left[\begin{array}{cc}&#10;\overline{H}_{u_{1}}\\&#10; &amp; I&#10;\end{array}\right]=\left[\begin{array}{ccccccc}&#10;* &amp; * &amp; *\\&#10;* &amp; * &amp; *\\&#10;* &amp; * &amp; *\\&#10; &amp;  &amp;  &amp; 1\\&#10; &amp;  &amp;  &amp;  &amp; 1\\&#10; &amp;  &amp;  &amp;  &amp;  &amp; 1\\&#10; &amp;  &amp;  &amp;  &amp;  &amp;  &amp; 1&#10;\end{array}\right].&#10;\]&#10;&#10;&#10;\end{document}"/>
  <p:tag name="IGUANATEXSIZE" val="20"/>
</p:tagLst>
</file>

<file path=ppt/tags/tag44.xml><?xml version="1.0" encoding="utf-8"?>
<p:tagLst xmlns:a="http://schemas.openxmlformats.org/drawingml/2006/main" xmlns:r="http://schemas.openxmlformats.org/officeDocument/2006/relationships" xmlns:p="http://schemas.openxmlformats.org/presentationml/2006/main">
  <p:tag name="ORIGINALHEIGHT" val="1050.75"/>
  <p:tag name="ORIGINALWIDTH" val="2298"/>
  <p:tag name="LATEXADDIN" val="\documentclass{article}&#10;\usepackage{amsmath}&#10;\pagestyle{empty}&#10;\begin{document}&#10;&#10;\[&#10;H_{_{u_{1}}}HH_{u_{1}}=\left[\begin{array}{ccc|cccc}&#10;* &amp; * &amp; * &amp; * &amp; * &amp; * &amp; *\\&#10;* &amp; * &amp; * &amp; * &amp; * &amp; * &amp; *\\&#10;+ &amp; * &amp; * &amp; * &amp; * &amp; * &amp; *\\&#10;\hline + &amp; + &amp; * &amp; * &amp; * &amp; * &amp; *\\&#10; &amp;  &amp;  &amp; * &amp; * &amp; * &amp; *\\&#10; &amp;  &amp;  &amp;  &amp; * &amp; * &amp; *\\&#10; &amp;  &amp;  &amp;  &amp;  &amp; * &amp; *&#10;\end{array}\right],&#10;\]&#10;&#10;&#10;\end{document}"/>
  <p:tag name="IGUANATEXSIZE" val="20"/>
</p:tagLst>
</file>

<file path=ppt/tags/tag45.xml><?xml version="1.0" encoding="utf-8"?>
<p:tagLst xmlns:a="http://schemas.openxmlformats.org/drawingml/2006/main" xmlns:r="http://schemas.openxmlformats.org/officeDocument/2006/relationships" xmlns:p="http://schemas.openxmlformats.org/presentationml/2006/main">
  <p:tag name="ORIGINALHEIGHT" val="1046.25"/>
  <p:tag name="ORIGINALWIDTH" val="2955.75"/>
  <p:tag name="LATEXADDIN" val="\documentclass{article}&#10;\usepackage{amsmath}&#10;\pagestyle{empty}&#10;\begin{document}&#10;&#10;\[&#10;H_{u_{2}}=\left[\begin{array}{ccc}&#10;1\\&#10; &amp; \overline{H}_{u_{2}}\\&#10; &amp;  &amp; I&#10;\end{array}\right]=\left[\begin{array}{ccccccc}&#10;1\\&#10; &amp; * &amp; * &amp; *\\&#10; &amp; * &amp; * &amp; *\\&#10; &amp; * &amp; * &amp; *\\&#10; &amp;  &amp;  &amp;  &amp; 1\\&#10; &amp;  &amp;  &amp;  &amp;  &amp; 1\\&#10; &amp;  &amp;  &amp;  &amp;  &amp;  &amp; 1&#10;\end{array}\right].&#10;\]&#10;&#10;\end{document}"/>
  <p:tag name="IGUANATEXSIZE" val="20"/>
</p:tagLst>
</file>

<file path=ppt/tags/tag46.xml><?xml version="1.0" encoding="utf-8"?>
<p:tagLst xmlns:a="http://schemas.openxmlformats.org/drawingml/2006/main" xmlns:r="http://schemas.openxmlformats.org/officeDocument/2006/relationships" xmlns:p="http://schemas.openxmlformats.org/presentationml/2006/main">
  <p:tag name="ORIGINALHEIGHT" val="1056"/>
  <p:tag name="ORIGINALWIDTH" val="2732.25"/>
  <p:tag name="LATEXADDIN" val="\documentclass{article}&#10;\usepackage{amsmath}&#10;\pagestyle{empty}&#10;\begin{document}&#10;&#10;&#10;&#10;\[&#10;H_{u_{2}}H_{u_{1}}HH_{u_{1}}H_{u_{2}}=\left[\begin{array}{c|ccc|ccc}&#10;* &amp; * &amp; * &amp; * &amp; * &amp; * &amp; *\\&#10;\hline * &amp; * &amp; * &amp; * &amp; * &amp; * &amp; *\\&#10; &amp; * &amp; * &amp; * &amp; * &amp; * &amp; *\\&#10; &amp; + &amp; * &amp; * &amp; * &amp; * &amp; *\\&#10;\hline  &amp; + &amp; + &amp; * &amp; * &amp; * &amp; *\\&#10; &amp;  &amp;  &amp;  &amp; * &amp; * &amp; *\\&#10; &amp;  &amp;  &amp;  &amp;  &amp; * &amp; *&#10;\end{array}\right],&#10;\]&#10;\end{document}"/>
  <p:tag name="IGUANATEXSIZE" val="20"/>
</p:tagLst>
</file>

<file path=ppt/tags/tag47.xml><?xml version="1.0" encoding="utf-8"?>
<p:tagLst xmlns:a="http://schemas.openxmlformats.org/drawingml/2006/main" xmlns:r="http://schemas.openxmlformats.org/officeDocument/2006/relationships" xmlns:p="http://schemas.openxmlformats.org/presentationml/2006/main">
  <p:tag name="ORIGINALHEIGHT" val="1046.25"/>
  <p:tag name="ORIGINALWIDTH" val="3143.25"/>
  <p:tag name="LATEXADDIN" val="\documentclass{article}&#10;\usepackage{amsmath}&#10;\pagestyle{empty}&#10;\begin{document}&#10;&#10;&#10;\[&#10;H_{u_{3}}=\left[\begin{array}{cccc}&#10;1\\&#10; &amp; 1\\&#10; &amp;  &amp; \overline{H}_{u_{3}}\\&#10; &amp;  &amp;  &amp; I&#10;\end{array}\right]=\left[\begin{array}{ccccccc}&#10;1\\&#10; &amp; 1\\&#10; &amp;  &amp; * &amp; * &amp; *\\&#10; &amp;  &amp; * &amp; * &amp; *\\&#10; &amp;  &amp; * &amp; * &amp; *\\&#10; &amp;  &amp;  &amp;  &amp;  &amp; 1\\&#10; &amp;  &amp;  &amp;  &amp;  &amp;  &amp; 1&#10;\end{array}\right].&#10;\]&#10;&#10;\end{document}"/>
  <p:tag name="IGUANATEXSIZE" val="20"/>
</p:tagLst>
</file>

<file path=ppt/tags/tag48.xml><?xml version="1.0" encoding="utf-8"?>
<p:tagLst xmlns:a="http://schemas.openxmlformats.org/drawingml/2006/main" xmlns:r="http://schemas.openxmlformats.org/officeDocument/2006/relationships" xmlns:p="http://schemas.openxmlformats.org/presentationml/2006/main">
  <p:tag name="ORIGINALHEIGHT" val="1056"/>
  <p:tag name="ORIGINALWIDTH" val="3167.25"/>
  <p:tag name="LATEXADDIN" val="\documentclass{article}&#10;\usepackage{amsmath}&#10;\pagestyle{empty}&#10;\begin{document}&#10;&#10;&#10;\[&#10;H_{u_{3}}H_{u_{2}}H_{u_{1}}HH_{u_{1}}H_{u_{2}}H_{u_{3}}=\left[\begin{array}{cc|ccc|cc}&#10;* &amp; * &amp; * &amp; * &amp; * &amp; * &amp; *\\&#10;* &amp; * &amp; * &amp; * &amp; * &amp; * &amp; *\\&#10;\hline  &amp; * &amp; * &amp; * &amp; * &amp; * &amp; *\\&#10; &amp;  &amp; * &amp; * &amp; * &amp; * &amp; *\\&#10; &amp;  &amp; + &amp; * &amp; * &amp; * &amp; *\\&#10;\hline  &amp;  &amp; + &amp; + &amp; * &amp; * &amp; *\\&#10; &amp;  &amp;  &amp;  &amp;  &amp; * &amp; *&#10;\end{array}\right],&#10;\]&#10;&#10;\end{document}"/>
  <p:tag name="IGUANATEXSIZE" val="20"/>
</p:tagLst>
</file>

<file path=ppt/tags/tag49.xml><?xml version="1.0" encoding="utf-8"?>
<p:tagLst xmlns:a="http://schemas.openxmlformats.org/drawingml/2006/main" xmlns:r="http://schemas.openxmlformats.org/officeDocument/2006/relationships" xmlns:p="http://schemas.openxmlformats.org/presentationml/2006/main">
  <p:tag name="ORIGINALHEIGHT" val="1046.25"/>
  <p:tag name="ORIGINALWIDTH" val="3330.75"/>
  <p:tag name="LATEXADDIN" val="\documentclass{article}&#10;\usepackage{amsmath}&#10;\pagestyle{empty}&#10;\begin{document}&#10;&#10;&#10;\[&#10;H_{u_{4}}=\left[\begin{array}{ccccc}&#10;1\\&#10; &amp; 1\\&#10; &amp;  &amp; 1\\&#10; &amp;  &amp;  &amp; \overline{H}_{u_{4}}\\&#10; &amp;  &amp;  &amp;  &amp; I&#10;\end{array}\right]=\left[\begin{array}{ccccccc}&#10;1\\&#10; &amp; 1\\&#10; &amp;  &amp; 1\\&#10; &amp;  &amp;  &amp; * &amp; * &amp; *\\&#10; &amp;  &amp;  &amp; * &amp; * &amp; *\\&#10; &amp;  &amp;  &amp; * &amp; * &amp; *\\&#10; &amp;  &amp;  &amp;  &amp;  &amp;  &amp; 1&#10;\end{array}\right],&#10;\]&#10;&#10;\end{document}"/>
  <p:tag name="IGUANATEXSIZE" val="20"/>
</p:tagLst>
</file>

<file path=ppt/tags/tag5.xml><?xml version="1.0" encoding="utf-8"?>
<p:tagLst xmlns:a="http://schemas.openxmlformats.org/drawingml/2006/main" xmlns:r="http://schemas.openxmlformats.org/officeDocument/2006/relationships" xmlns:p="http://schemas.openxmlformats.org/presentationml/2006/main">
  <p:tag name="ORIGINALHEIGHT" val="2193.75"/>
  <p:tag name="ORIGINALWIDTH" val="4301.25"/>
  <p:tag name="LATEXADDIN" val="\documentclass{article}&#10;\usepackage{amsmath}&#10;\pagestyle{empty}&#10;\begin{document}&#10;&#10;\noindent \textbf{Example:} The initial conditions determine the constants $c_{i},\,1\leq i\leq4$.&#10;Assume at time t = 0 the spring system is at rest, so that $x\left(0\right)=x^{\prime}\left(0\right)=0$,&#10;and that the driving force starts motion. Leave $\omega_{0}$&#10;as a variable and investigate what happens as $\omega_{0}$ varies.&#10;The constants are determined by solving the system of equations&#10;\[&#10;\left[\begin{array}{cccc}&#10;-\frac{1}{\sqrt{2}} &amp; 0 &amp; \frac{1}{\sqrt{2}} &amp; 0\\&#10;\frac{1}{\sqrt{2}} &amp; 0 &amp; \frac{1}{\sqrt{2}} &amp; 0\\&#10;0 &amp; -\sqrt{\frac{k}{2m}} &amp; 0 &amp; \sqrt{\frac{3k}{2m}}\\&#10;0 &amp; \sqrt{\frac{k}{2m}} &amp; 0 &amp; \sqrt{\frac{3k}{2m}}&#10;\end{array}\right]\left[\begin{array}{c}&#10;c_{1}\\&#10;c_{2}\\&#10;c_{3}\\&#10;c_{4}&#10;\end{array}\right]=\left[\begin{array}{c}&#10;-d_{1}\\&#10;-d_{2}\\&#10;0\\&#10;0&#10;\end{array}\right],&#10;\]&#10;&#10;&#10;\noindent where $d_{1}$ and $d_{2}$ are the components of $D$. Assume $m=1$, $k=1$, and $F_{0}=5$. The figure shows&#10;the behavior of $x_{1}\left(t\right),\; x_{2}\left(t\right)$ , $0\leq t\leq20$&#10;for $\omega_{0}=2.0$ and $\omega_{0}=\sqrt{3}-0.001$.&#10;&#10;\end{document}"/>
  <p:tag name="IGUANATEXSIZE" val="20"/>
</p:tagLst>
</file>

<file path=ppt/tags/tag50.xml><?xml version="1.0" encoding="utf-8"?>
<p:tagLst xmlns:a="http://schemas.openxmlformats.org/drawingml/2006/main" xmlns:r="http://schemas.openxmlformats.org/officeDocument/2006/relationships" xmlns:p="http://schemas.openxmlformats.org/presentationml/2006/main">
  <p:tag name="ORIGINALHEIGHT" val="1056"/>
  <p:tag name="ORIGINALWIDTH" val="3600.75"/>
  <p:tag name="LATEXADDIN" val="\documentclass{article}&#10;\usepackage{amsmath}&#10;\pagestyle{empty}&#10;\begin{document}&#10;&#10;&#10;\[&#10;H_{u_{4}}H_{u_{3}}H_{u_{2}}H_{u_{1}}HH_{u_{1}}H_{u_{2}}H_{u_{3}}H_{u_{4}}=\left[\begin{array}{ccc|ccc|c}&#10;* &amp; * &amp; * &amp; * &amp; * &amp; * &amp; *\\&#10;* &amp; * &amp; * &amp; * &amp; * &amp; * &amp; *\\&#10; &amp; * &amp; * &amp; * &amp; * &amp; * &amp; *\\&#10;\hline  &amp;  &amp; * &amp; * &amp; * &amp; * &amp; *\\&#10; &amp;  &amp;  &amp; * &amp; * &amp; * &amp; *\\&#10; &amp;  &amp;  &amp; + &amp; * &amp; * &amp; *\\&#10;\hline  &amp;  &amp;  &amp; + &amp; + &amp; * &amp; *&#10;\end{array}\right],&#10;\]&#10;&#10;\end{document}"/>
  <p:tag name="IGUANATEXSIZE" val="20"/>
</p:tagLst>
</file>

<file path=ppt/tags/tag51.xml><?xml version="1.0" encoding="utf-8"?>
<p:tagLst xmlns:a="http://schemas.openxmlformats.org/drawingml/2006/main" xmlns:r="http://schemas.openxmlformats.org/officeDocument/2006/relationships" xmlns:p="http://schemas.openxmlformats.org/presentationml/2006/main">
  <p:tag name="ORIGINALHEIGHT" val="1046.25"/>
  <p:tag name="ORIGINALWIDTH" val="3329.25"/>
  <p:tag name="LATEXADDIN" val="\documentclass{article}&#10;\usepackage{amsmath}&#10;\pagestyle{empty}&#10;\begin{document}&#10;&#10;\[&#10;H_{u_{5}}=\left[\begin{array}{ccccc}&#10;1\\&#10; &amp; 1\\&#10; &amp;  &amp; 1\\&#10; &amp;  &amp;  &amp; 1\\&#10; &amp;  &amp;  &amp;  &amp; \overline{H}_{u_{5}}&#10;\end{array}\right]=\left[\begin{array}{ccccccc}&#10;1\\&#10; &amp; 1\\&#10; &amp;  &amp; 1\\&#10; &amp;  &amp;  &amp; 1\\&#10; &amp;  &amp;  &amp;  &amp; * &amp; * &amp; *\\&#10; &amp;  &amp;  &amp;  &amp; * &amp; * &amp; *\\&#10; &amp;  &amp;  &amp;  &amp; * &amp; * &amp; *&#10;\end{array}\right],&#10;\]&#10;&#10;&#10;&#10;\end{document}"/>
  <p:tag name="IGUANATEXSIZE" val="20"/>
</p:tagLst>
</file>

<file path=ppt/tags/tag52.xml><?xml version="1.0" encoding="utf-8"?>
<p:tagLst xmlns:a="http://schemas.openxmlformats.org/drawingml/2006/main" xmlns:r="http://schemas.openxmlformats.org/officeDocument/2006/relationships" xmlns:p="http://schemas.openxmlformats.org/presentationml/2006/main">
  <p:tag name="ORIGINALHEIGHT" val="1050.75"/>
  <p:tag name="ORIGINALWIDTH" val="3999.75"/>
  <p:tag name="LATEXADDIN" val="\documentclass{article}&#10;\usepackage{amsmath}&#10;\pagestyle{empty}&#10;\begin{document}&#10;&#10;&#10;\[&#10;H_{u_{5}}H_{u_{4}}H_{u_{3}}H_{u_{2}}H_{u_{1}}HH_{u_{1}}H_{u_{2}}H_{u_{3}}H_{u_{4}}H_{u_{5}}=\left[\begin{array}{cccc|ccc}&#10;* &amp; * &amp; * &amp; * &amp; * &amp; * &amp; *\\&#10;* &amp; * &amp; * &amp; * &amp; * &amp; * &amp; *\\&#10; &amp; * &amp; * &amp; * &amp; * &amp; * &amp; *\\&#10; &amp;  &amp; * &amp; * &amp; * &amp; * &amp; *\\&#10;\hline  &amp;  &amp;  &amp; * &amp; * &amp; * &amp; *\\&#10; &amp;  &amp;  &amp;  &amp; * &amp; * &amp; *\\&#10; &amp;  &amp;  &amp;  &amp; + &amp; * &amp; *&#10;\end{array}\right].&#10;\]&#10;&#10;\end{document}"/>
  <p:tag name="IGUANATEXSIZE" val="20"/>
</p:tagLst>
</file>

<file path=ppt/tags/tag53.xml><?xml version="1.0" encoding="utf-8"?>
<p:tagLst xmlns:a="http://schemas.openxmlformats.org/drawingml/2006/main" xmlns:r="http://schemas.openxmlformats.org/officeDocument/2006/relationships" xmlns:p="http://schemas.openxmlformats.org/presentationml/2006/main">
  <p:tag name="ORIGINALHEIGHT" val="1046.25"/>
  <p:tag name="ORIGINALWIDTH" val="3515.25"/>
  <p:tag name="LATEXADDIN" val="\documentclass{article}&#10;\usepackage{amsmath}&#10;\pagestyle{empty}&#10;\begin{document}&#10;&#10;&#10;\[&#10;H_{u_{6}}=\left[\begin{array}{cccccc}&#10;1\\&#10; &amp; 1\\&#10; &amp;  &amp; 1\\&#10; &amp;  &amp;  &amp; 1\\&#10; &amp;  &amp;  &amp;  &amp; 1\\&#10; &amp;  &amp;  &amp;  &amp;  &amp; \overline{H}_{u_{6}}&#10;\end{array}\right]=\left[\begin{array}{ccccccc}&#10;1\\&#10; &amp; 1\\&#10; &amp;  &amp; 1\\&#10; &amp;  &amp;  &amp; 1\\&#10; &amp;  &amp;  &amp;  &amp; 1\\&#10; &amp;  &amp;  &amp;  &amp;  &amp; * &amp; *\\&#10; &amp;  &amp;  &amp;  &amp;  &amp; * &amp; *&#10;\end{array}\right],&#10;\]&#10;&#10;&#10;\end{document}"/>
  <p:tag name="IGUANATEXSIZE" val="20"/>
</p:tagLst>
</file>

<file path=ppt/tags/tag54.xml><?xml version="1.0" encoding="utf-8"?>
<p:tagLst xmlns:a="http://schemas.openxmlformats.org/drawingml/2006/main" xmlns:r="http://schemas.openxmlformats.org/officeDocument/2006/relationships" xmlns:p="http://schemas.openxmlformats.org/presentationml/2006/main">
  <p:tag name="ORIGINALHEIGHT" val="1395.75"/>
  <p:tag name="ORIGINALWIDTH" val="2841"/>
  <p:tag name="LATEXADDIN" val="\documentclass{article}&#10;\usepackage{amsmath}&#10;\pagestyle{empty}&#10;\begin{document}&#10;&#10;&#10;\begin{eqnarray*}&#10;H_{u_{6}}H_{u_{5}}H_{u_{4}}H_{u_{3}}H_{u_{2}}H_{u_{1}}HH_{u_{1}}H_{u_{2}}H_{u_{3}}H_{u_{4}}H_{u_{5}}H_{u_{6}}=\\&#10;QHQ^{T}=\\&#10;\left[\begin{array}{ccccc|cc}&#10;* &amp; * &amp; * &amp; * &amp; * &amp; * &amp; *\\&#10;* &amp; * &amp; * &amp; * &amp; * &amp; * &amp; *\\&#10; &amp; * &amp; * &amp; * &amp; * &amp; * &amp; *\\&#10; &amp;  &amp; * &amp; * &amp; * &amp; * &amp; *\\&#10; &amp;  &amp;  &amp; * &amp; * &amp; * &amp; *\\&#10;\hline  &amp;  &amp;  &amp;  &amp; * &amp; * &amp; *\\&#10; &amp;  &amp;  &amp;  &amp;  &amp; * &amp; *&#10;\end{array}\right]&#10;\end{eqnarray*}&#10;&#10;&#10;\end{document}"/>
  <p:tag name="IGUANATEXSIZE" val="20"/>
</p:tagLst>
</file>

<file path=ppt/tags/tag55.xml><?xml version="1.0" encoding="utf-8"?>
<p:tagLst xmlns:a="http://schemas.openxmlformats.org/drawingml/2006/main" xmlns:r="http://schemas.openxmlformats.org/officeDocument/2006/relationships" xmlns:p="http://schemas.openxmlformats.org/presentationml/2006/main">
  <p:tag name="ORIGINALHEIGHT" val="1101"/>
  <p:tag name="ORIGINALWIDTH" val="6361.5"/>
  <p:tag name="LATEXADDIN" val="\documentclass{article}&#10;\usepackage{amsmath}&#10;\pagestyle{empty}&#10;\begin{document}&#10;&#10;&#10;\begin{eqnarray*}&#10;H_{u_{i}}H=\left[\begin{array}{ccc}&#10;I^{\left(i-1\right)\times\left(i-1\right)} &amp; 0^{\left(i-1\right)\times3} &amp; 0^{\left(i-1\right)\times\left(n-i-2\right)}\\&#10;0^{3\times\left(i-1\right)} &amp; \overline{H}_{u_{i}}^{3\times3} &amp; 0^{3\times\left(n-i-2\right)}\\&#10;0^{\left(n-i-2\right)\times\left(i-1\right)} &amp; 0^{\left(n-i-2\right)\times3} &amp; I^{\left(n-i-2\right)\times\left(n-i-2\right)}&#10;\end{array}\right]\left[\begin{array}{ccc}&#10;H_{1}^{\left(i-1\right)\times\left(i-1\right)} &amp; H_{2}^{\left(i-1\right)\times3} &amp; H_{3}^{\left(i-1\right)\times\left(n-i-2\right)}\\&#10;H_{4}^{3\times\left(i-1\right)} &amp; H_{5}^{3\times3} &amp; H_{6}^{3\times\left(n-i-2\right)}\\&#10;H_{7}^{\left(n-i-2\right)\times\left(i-1\right)} &amp; H_{8}^{\left(n-i-2\right)\times3} &amp; H_{9}^{\left(n-i-2\right)\times\left(n-i-2\right)}&#10;\end{array}\right]=\\&#10;\left[\begin{array}{ccc}&#10;H_{1}^{\left(i-1\right)\times\left(i-1\right)} &amp; H_{2}^{\left(i-1\right)\times3} &amp; H_{3}^{\left(i-1\right)\times\left(n-i-2\right)}\\&#10;\overline{H}_{u_{i}}^{3\times3}H_{4}^{3\times\left(i-1\right)} &amp; \overline{H}_{u_{i}}^{3\times3}H_{5}^{3\times3} &amp; \overline{H}_{u_{i}}^{3\times3}H_{6}^{3\times\left(n-i-2\right)}\\&#10;H_{7}^{\left(n-i-2\right)\times\left(i-1\right)} &amp; H_{8}^{\left(n-i-2\right)\times3} &amp; H_{9}^{\left(n-i-2\right)\times\left(n-i-2\right)}&#10;\end{array}\right]&#10;\end{eqnarray*}&#10;&#10;\end{document}"/>
  <p:tag name="IGUANATEXSIZE" val="20"/>
</p:tagLst>
</file>

<file path=ppt/tags/tag56.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usepackage{algorithm}&#10;\usepackage{algpseudocode}&#10;\pagestyle{empty}&#10;\makeatletter&#10;\renewcommand{\ALG@beginalgorithmic}{\small}&#10;\makeatother&#10;&#10;\begin{document}&#10;\algrenewcommand{\algorithmiccomment}[1]{$\%$ #1}&#10;\begin{algorithm}&#10;\begin{algorithmic}&#10;\Function {impdsqr} {H}&#10;\State&#10;\Comment {H is an $n\times n$ upper Hessenberg matrix.}&#10;\State&#10;\Comment {Apply one iteration of the double shift implicit QR algorithm,}&#10;\State&#10;\Comment {and return upper Hessenberg matrix $H_{2}$ and orthogonal}&#10;\State&#10;\Comment {matrix Q such that $H_{2}=QHQ^{T}$.}&#10;\State&#10;$Q=I$&#10;\State&#10;\State&#10;\Comment {trace of lower right-hand $2\times2$ matrix.}&#10;\State&#10;$trce=h_{n-1,\, n-1}+h_{nn}$&#10;\State&#10;\Comment {determinant of lower right-hand $2\times2$ matrix.}&#10;\State&#10;$determ=h_{n-1,\, n-1}h_{nn}-h_{n,\, n-1}h_{n-1,\, n}$&#10;\State&#10;\Comment {first nonzero entries of column 1 of}&#10;\State&#10;$ $$x=h_{11}^{2}+h_{12}h_{21}-h_{11}\times trce+determ$&#10;\State&#10;$ $$y=h_{11}h_{21}+h_{21}\left(h_{22}-trce\right)$&#10;\State&#10;$ $$z=h_{21}h_{32}$&#10;\EndFunction&#10;\end{algorithmic}&#10;\end{algorithm}&#10;\end{document}"/>
  <p:tag name="FILENAME" val="TP_tmp"/>
  <p:tag name="FORMAT" val="png16m"/>
  <p:tag name="RES" val="1200"/>
  <p:tag name="BLEND" val="0"/>
  <p:tag name="TRANSPARENT" val="1"/>
  <p:tag name="TBUG" val="1"/>
  <p:tag name="ALLOWFS" val="0"/>
  <p:tag name="ORIGWIDTH" val="345"/>
  <p:tag name="PICTUREFILESIZE" val="146992"/>
</p:tagLst>
</file>

<file path=ppt/tags/tag57.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usepackage{algorithm}&#10;\usepackage{algpseudocode}&#10;\pagestyle{empty}&#10;\makeatletter&#10;\renewcommand{\ALG@beginalgorithmic}{\small}&#10;\makeatother&#10;&#10;\begin{document}&#10;\algrenewcommand{\algorithmiccomment}[1]{$\%$ #1}&#10;\begin{algorithm}&#10;\begin{algorithmic}&#10;\Function {impdsqr} {H}&#10;\For {i = 0:n-3}&#10;\State&#10;$ $$\left[\begin{array}{cc} u &amp; \beta\end{array}\right]=houseparms\left(\left[\begin{array}{ccc} x &amp; y &amp; z\end{array}\right]^{T}\right)$&#10;\State&#10;lengu = length(u)&#10;\State&#10;$\overline{H}_{u}=I^{lengu\times lengu}-\beta uu^{T}$&#10;\State&#10;$H\left(i+1:i+3,\,1:n\right)=\overline{H}_{u}H\left(i+1:i+3,\,1:n\right)$&#10;\State&#10;$H\left(1:n,\, i+1:i+3\right)=H\left(1:n,\, i+1:i+3\right)\overline{H}_{u}$&#10;\State&#10;$Q\left(i+1:i+3,\,1:n\right)=\overline{H}_{u}Q\left(i+1:i+3,\,1:n\right)$&#10;\State&#10;$ $$x=h_{i+2,\, i+1}$&#10;\State&#10;$ $$y=h_{i+3,\, i+1}$&#10;\If {$i&lt;n-3$}&#10;\State&#10;$ $$z=h_{i+4,\, i+1}$&#10;\EndIf&#10;\EndFor&#10;\EndFunction&#10;\end{algorithmic}&#10;\end{algorithm}&#10;\end{document}"/>
  <p:tag name="FILENAME" val="TP_tmp"/>
  <p:tag name="FORMAT" val="png16m"/>
  <p:tag name="RES" val="1200"/>
  <p:tag name="BLEND" val="0"/>
  <p:tag name="TRANSPARENT" val="1"/>
  <p:tag name="TBUG" val="1"/>
  <p:tag name="ALLOWFS" val="0"/>
  <p:tag name="ORIGWIDTH" val="345"/>
  <p:tag name="PICTUREFILESIZE" val="113662"/>
</p:tagLst>
</file>

<file path=ppt/tags/tag58.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usepackage{algorithm}&#10;\usepackage{algpseudocode}&#10;\pagestyle{empty}&#10;\makeatletter&#10;\renewcommand{\ALG@beginalgorithmic}{\small}&#10;\makeatother&#10;&#10;\begin{document}&#10;\algrenewcommand{\algorithmiccomment}[1]{$\%$ #1}&#10;&#10;\begin{algorithm}&#10;\begin{algorithmic}&#10;\Function {impdsqr} {H}&#10;\State&#10;$ $$\left[\begin{array}{cc} u &amp; \beta\end{array}\right]=houseparms\left(\left[\begin{array}{cc} x &amp; y\end{array}\right]^{T}\right)$&#10;\State&#10;lengu = length(u)&#10;\State&#10;$\overline{H}_{u}=I^{lengu\times lengu}-\beta uu^{T}$&#10;\State&#10;$H\left(n-1:n,\,1:n\right)=\overline{H}_{u}H\left(n-1:n,\,1:n\right)$&#10;\State&#10;$H\left(1:n,\, n-1:n\right)=H\left(1:n,\, n-1:n\right)\overline{H}_{u}$&#10;\State&#10;$H_{2}=H$&#10;\State&#10;$ $$return\:\left[\begin{array}{cc} Q, &amp; H_{2}\end{array}\right]$ &#10;\EndFunction&#10;\end{algorithmic}&#10;\end{algorithm}&#10;\end{document}"/>
  <p:tag name="FILENAME" val="TP_tmp"/>
  <p:tag name="FORMAT" val="png16m"/>
  <p:tag name="RES" val="1200"/>
  <p:tag name="BLEND" val="0"/>
  <p:tag name="TRANSPARENT" val="1"/>
  <p:tag name="TBUG" val="1"/>
  <p:tag name="ALLOWFS" val="0"/>
  <p:tag name="ORIGWIDTH" val="345"/>
  <p:tag name="PICTUREFILESIZE" val="73586"/>
</p:tagLst>
</file>

<file path=ppt/tags/tag59.xml><?xml version="1.0" encoding="utf-8"?>
<p:tagLst xmlns:a="http://schemas.openxmlformats.org/drawingml/2006/main" xmlns:r="http://schemas.openxmlformats.org/officeDocument/2006/relationships" xmlns:p="http://schemas.openxmlformats.org/presentationml/2006/main">
  <p:tag name="ORIGINALHEIGHT" val="810.75"/>
  <p:tag name="ORIGINALWIDTH" val="4290.75"/>
  <p:tag name="LATEXADDIN" val="\documentclass{article}&#10;\usepackage{amsmath}&#10;\pagestyle{empty}&#10;\begin{document}&#10;&#10;\noindent \textbf{Theorem:} If the eigenvalues of A satisfy &#10;\[&#10;\left|\lambda_{1}\right|&gt;\left|\lambda_{2}\right|&gt;\left|\lambda_{3}\right|&gt;\cdots&gt;\left|\lambda_{n}\right|&gt;0&#10;,\]&#10;the inverse iteration&#10;converges to an approximate eigenvector corresponding to the approximate&#10;eigenvalue $\sigma$.&#10;&#10;&#10;\end{document}"/>
  <p:tag name="IGUANATEXSIZE" val="20"/>
</p:tagLst>
</file>

<file path=ppt/tags/tag6.xml><?xml version="1.0" encoding="utf-8"?>
<p:tagLst xmlns:a="http://schemas.openxmlformats.org/drawingml/2006/main" xmlns:r="http://schemas.openxmlformats.org/officeDocument/2006/relationships" xmlns:p="http://schemas.openxmlformats.org/presentationml/2006/main">
  <p:tag name="ORIGINALHEIGHT" val="417"/>
  <p:tag name="ORIGINALWIDTH" val="4500"/>
  <p:tag name="LATEXADDIN" val="\documentclass{article}&#10;\usepackage{amsmath}&#10;\pagestyle{empty}&#10;\begin{document}&#10;&#10;&#10;\begin{quote}&#10;\begin{tabular}{ll}&#10;$p_{i}$ &amp; probability of surviving from age $i$ to $i+1$\tabularnewline&#10;$f_{i}$ &amp; average number of offspring surviving to age 1 in class $i$ (fertility&#10;function)\tabularnewline&#10;$n_{i}\left(t\right)$ &amp; number of females of age $i$ at time $t$ (the number of $i$-year&#10;olds at time $t$)\tabularnewline&#10;\end{tabular}&#10;\end{quote}&#10;&#10;\end{document}"/>
  <p:tag name="IGUANATEXSIZE" val="20"/>
</p:tagLst>
</file>

<file path=ppt/tags/tag60.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usepackage{algorithm}&#10;\usepackage{algpseudocode}&#10;\pagestyle{empty}&#10;\makeatletter&#10;\renewcommand{\ALG@beginalgorithmic}{\small}&#10;\makeatother&#10;&#10;\begin{document}&#10;\algrenewcommand{\algorithmiccomment}[1]{$\%$ #1}&#10;\begin{algorithm}&#10;\begin{algorithmic}&#10;\Function {eigvechess} {H,$\sigma$,$x_{0}$,tol,maxiter}&#10;\State&#10;\Comment {Computes an eigenvector corresponding to the approximate}&#10;\State&#10;\Comment {eigenvalue sigma of the upper Hessenberg matrix H}&#10;\State&#10;\Comment {using the inverse iteration.}&#10;\State&#10;\Comment {[x iter] = eigvechess(H,sigma,x0,tol,maxiter)}&#10;\State&#10;\Comment {sigma is the approximate eigenvalue,}&#10;\State&#10;\Comment {$x_{0}$ is the initial approximation to the eigenvector,}&#10;\State&#10;\Comment {tol is the desired error tolerance, and maxiter is}&#10;\State&#10;\Comment {the maximum number of iterations allowed.}&#10;\State&#10;\Comment {iter = -1 if the method did not converge.}&#10;\EndFunction&#10;\end{algorithmic}&#10;\end{algorithm}&#10;\end{document}"/>
  <p:tag name="FILENAME" val="TP_tmp"/>
  <p:tag name="FORMAT" val="png16m"/>
  <p:tag name="RES" val="1200"/>
  <p:tag name="BLEND" val="0"/>
  <p:tag name="TRANSPARENT" val="1"/>
  <p:tag name="TBUG" val="1"/>
  <p:tag name="ALLOWFS" val="0"/>
  <p:tag name="ORIGWIDTH" val="345"/>
  <p:tag name="PICTUREFILESIZE" val="124936"/>
</p:tagLst>
</file>

<file path=ppt/tags/tag61.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usepackage{algorithm}&#10;\usepackage{algpseudocode}&#10;\pagestyle{empty}&#10;\makeatletter&#10;\renewcommand{\ALG@beginalgorithmic}{\small}&#10;\makeatother&#10;&#10;\begin{document}&#10;\algrenewcommand{\algorithmiccomment}[1]{$\%$ #1}&#10;\begin{algorithm}&#10;\begin{algorithmic}&#10;\Function {eigvechess} {H,$\sigma$,$x_{0}$,tol,maxiter}&#10;\State&#10;[L U P] = luhess($A-\sigma I$)&#10;\For {i = 1:maxiter}&#10;\State&#10;$\overline{x_{i}}$ =lusolve(L,U,P,$x_{i-1}$)&#10;\State&#10;$x_{i}=\overline{x_{i}}/\left\Vert \overline{x_{i}}\right\Vert _{2}$&#10;\If {$\left\Vert \left(A-\sigma I\right)x_{i}\right\Vert _{2}$ &lt; tol}&#10;\State&#10;iter = i&#10;\State&#10;v = $x_{i}$&#10;\State&#10;return [v,i]&#10;\EndIf&#10;\EndFor&#10;\State&#10;iter = -1&#10;\State&#10;v = $x_{i}$&#10;\State&#10;return [v,-1]&#10;\EndFunction&#10;\end{algorithmic}&#10;\end{algorithm}&#10;\end{document}"/>
  <p:tag name="FILENAME" val="TP_tmp"/>
  <p:tag name="FORMAT" val="png16m"/>
  <p:tag name="RES" val="1200"/>
  <p:tag name="BLEND" val="0"/>
  <p:tag name="TRANSPARENT" val="1"/>
  <p:tag name="TBUG" val="1"/>
  <p:tag name="ALLOWFS" val="0"/>
  <p:tag name="ORIGWIDTH" val="345"/>
  <p:tag name="PICTUREFILESIZE" val="96303"/>
</p:tagLst>
</file>

<file path=ppt/tags/tag62.xml><?xml version="1.0" encoding="utf-8"?>
<p:tagLst xmlns:a="http://schemas.openxmlformats.org/drawingml/2006/main" xmlns:r="http://schemas.openxmlformats.org/officeDocument/2006/relationships" xmlns:p="http://schemas.openxmlformats.org/presentationml/2006/main">
  <p:tag name="ORIGINALHEIGHT" val="2141.25"/>
  <p:tag name="ORIGINALWIDTH" val="4100.25"/>
  <p:tag name="LATEXADDIN" val="\documentclass{article}&#10;\usepackage{amsmath}&#10;\pagestyle{empty}&#10;\begin{document}&#10;&#10;&#10;\begin{itemize}&#10;\item \texttt{{[}V D{]} = eigb(A,tol);}&#10;&#10;\begin{itemize}&#10;\item Returns a diagonal matrix\texttt{ D} of eigenvalues and an invertible&#10;matrix \texttt{V} whose columns are the corresponding normalized eigenvectors&#10;so that $AV=VD$. \texttt{tol} is the error tolerance for the computations. &#10;&#10;\begin{itemize}&#10;\item If \texttt{tol} is not present, the default is $1.0\times10^{-8}$.&#10;\end{itemize}&#10;\end{itemize}&#10;\item \texttt{E = eigb(A,tol);}&#10;&#10;\begin{itemize}&#10;\item Assigns \texttt{E} a column vector containing the eigenvalues. The&#10;default for \texttt{tol} is the same as for the previous calling sequence.&#10;\end{itemize}&#10;\item \texttt{eigb(A,tol)}&#10;&#10;\begin{itemize}&#10;\item Returns a vector of eigenvalues. The default value of \texttt{tol}&#10;is as before.&#10;\end{itemize}&#10;\end{itemize}&#10;&#10;\end{document}"/>
  <p:tag name="IGUANATEXSIZE" val="20"/>
</p:tagLst>
</file>

<file path=ppt/tags/tag63.xml><?xml version="1.0" encoding="utf-8"?>
<p:tagLst xmlns:a="http://schemas.openxmlformats.org/drawingml/2006/main" xmlns:r="http://schemas.openxmlformats.org/officeDocument/2006/relationships" xmlns:p="http://schemas.openxmlformats.org/presentationml/2006/main">
  <p:tag name="ORIGINALHEIGHT" val="943.5"/>
  <p:tag name="ORIGINALWIDTH" val="4291.5"/>
  <p:tag name="LATEXADDIN" val="\documentclass{article}&#10;\usepackage{amsmath}&#10;\usepackage{amssymb}&#10;\pagestyle{empty}&#10;\begin{document}&#10;&#10;\noindent \textbf{(Bauer and Fike (1960)).} Assume that $A\in\mathbb{R}^{n}$&#10;is diagonalizable, so that there exists a nonsingular matrix X such&#10;that $X^{-1}AX=D$, where \\ $D=diag\left(\lambda_{1},\lambda_{2},\ldots,\lambda_{n}\right)$.&#10;If $\delta A$ is a matrix of perturbations, then for any eigenvalue&#10;$\hat{\lambda_{i}}\,\, of\,\, A+\delta A$, there is an eigenvalue&#10;$\lambda_{i}$ of A such that&#10;\[&#10;\left|\hat{\lambda_{i}}-\lambda_{i}\right|\leq\left\Vert X\right\Vert \left\Vert X^{-1}\right\Vert \left\Vert \delta A\right\Vert _{2},&#10;\]&#10;&#10;&#10;\end{document}"/>
  <p:tag name="IGUANATEXSIZE" val="20"/>
</p:tagLst>
</file>

<file path=ppt/tags/tag64.xml><?xml version="1.0" encoding="utf-8"?>
<p:tagLst xmlns:a="http://schemas.openxmlformats.org/drawingml/2006/main" xmlns:r="http://schemas.openxmlformats.org/officeDocument/2006/relationships" xmlns:p="http://schemas.openxmlformats.org/presentationml/2006/main">
  <p:tag name="ORIGINALHEIGHT" val="443.25"/>
  <p:tag name="ORIGINALWIDTH" val="4288.5"/>
  <p:tag name="LATEXADDIN" val="\documentclass{article}&#10;\usepackage{amsmath}&#10;\pagestyle{empty}&#10;\begin{document}&#10;&#10;&#10;\noindent If $\left\Vert X\right\Vert _{2}\left\Vert X^{-1}\right\Vert _{2}=\kappa\left(X\right)$&#10;is large, then a computed eigenvalue $\hat{\lambda_{i}}$ (the eigenvalue&#10;for $A+\delta A$) can be very different from the actual eigenvalue&#10;$\lambda_{i}$. The more ill-conditioned $X$ is, the more ill-conditioned&#10;the eigenproblem for $A$ will be.&#10;&#10;\end{document}"/>
  <p:tag name="IGUANATEXSIZE" val="20"/>
</p:tagLst>
</file>

<file path=ppt/tags/tag65.xml><?xml version="1.0" encoding="utf-8"?>
<p:tagLst xmlns:a="http://schemas.openxmlformats.org/drawingml/2006/main" xmlns:r="http://schemas.openxmlformats.org/officeDocument/2006/relationships" xmlns:p="http://schemas.openxmlformats.org/presentationml/2006/main">
  <p:tag name="ORIGINALHEIGHT" val="2836.5"/>
  <p:tag name="ORIGINALWIDTH" val="4299.75"/>
  <p:tag name="LATEXADDIN" val="\documentclass{article}&#10;\usepackage{amsmath}&#10;\pagestyle{empty}&#10;\begin{document}&#10;&#10;&#10;\noindent \textbf{Example:} Let $A=\left[\begin{array}{ccc}&#10;5.0000 &amp; 0 &amp; 0\\&#10;2.0000 &amp; 1.0000 &amp; -7.0000\\&#10;3.0000 &amp; 0 &amp; 0.9900&#10;\end{array}\right]$. The eigenvalues of A are&#10;\begin{eqnarray*}&#10;\lambda_{1}=5.000, &amp; \lambda_{2}=1.0000, &amp; \lambda_{3}=0.9900&#10;\end{eqnarray*}&#10;&#10;&#10;\noindent so A is diagonalizable. The matrix $X=\left[\begin{array}{ccc}&#10;0 &amp; 0 &amp; 0.67198\\&#10;1 &amp; 1 &amp; -0.54379\\&#10;0 &amp; 0.0014286 &amp; 0.50273&#10;\end{array}\right]$. The condition number of $X$ is $1922.6$, so there could be a conditioning&#10;problem with the eigenvalues of $A$. If we let $\delta A=\left[\begin{array}{ccc}&#10;0 &amp; 0 &amp; 0\\&#10;0 &amp; 0 &amp; 0\\&#10;0 &amp; 1.0\times10^{-5} &amp; 0&#10;\end{array}\right]$, the eigenvalues of $A+\delta A$ are&#10;\begin{eqnarray*}&#10;\lambda_{1}=5.0000, &amp; \lambda_{2}=0.9950+0.0067082i, &amp; \lambda_{3}=0.9950-0.0067082i,&#10;\end{eqnarray*}&#10;&#10;&#10;\noindent so the high condition number produces instability. But why were only&#10;the eigenvalues $\lambda_{2}$ and $\lambda_{3}$ affected? That question&#10;is answered by considering the conditioning of individual eigenvalues.&#10;&#10;\end{document}"/>
  <p:tag name="IGUANATEXSIZE" val="20"/>
</p:tagLst>
</file>

<file path=ppt/tags/tag66.xml><?xml version="1.0" encoding="utf-8"?>
<p:tagLst xmlns:a="http://schemas.openxmlformats.org/drawingml/2006/main" xmlns:r="http://schemas.openxmlformats.org/officeDocument/2006/relationships" xmlns:p="http://schemas.openxmlformats.org/presentationml/2006/main">
  <p:tag name="ORIGINALHEIGHT" val="388.5"/>
  <p:tag name="ORIGINALWIDTH" val="2904.75"/>
  <p:tag name="LATEXADDIN" val="\documentclass{article}&#10;\usepackage{amsmath}&#10;\pagestyle{empty}&#10;\begin{document}&#10;&#10;\noindent \textbf{Definition:} The vector $y$ is a\index{left!eigenvector}\index{eigenvector!left}&#10;\emph{left eigenvector} of $A$ if&#10;\[&#10;y^{T}A=\lambda y^{T}.&#10;\]&#10;&#10;&#10;\end{document}"/>
  <p:tag name="IGUANATEXSIZE" val="20"/>
</p:tagLst>
</file>

<file path=ppt/tags/tag67.xml><?xml version="1.0" encoding="utf-8"?>
<p:tagLst xmlns:a="http://schemas.openxmlformats.org/drawingml/2006/main" xmlns:r="http://schemas.openxmlformats.org/officeDocument/2006/relationships" xmlns:p="http://schemas.openxmlformats.org/presentationml/2006/main">
  <p:tag name="ORIGINALHEIGHT" val="929.25"/>
  <p:tag name="ORIGINALWIDTH" val="4289.25"/>
  <p:tag name="LATEXADDIN" val="\documentclass{article}&#10;\usepackage{amsmath}&#10;\pagestyle{empty}&#10;\begin{document}&#10;&#10;\noindent \textbf{Definition:} If $\lambda$ is a simple eigenvalue of matrix $A$, and $x$, $y$&#10;are normalized right and left eigenvectors of $\lambda$, respectively,&#10;then&#10;\[&#10;\kappa\left(\lambda\right)=\frac{1}{\left|y^{T}x\right|}&#10;\]&#10; is called the\index{eigenvalue!condition number} \emph{condition&#10;number} of the eigenvalue $\lambda$.&#10;&#10;&#10;\end{document}"/>
  <p:tag name="IGUANATEXSIZE" val="20"/>
</p:tagLst>
</file>

<file path=ppt/tags/tag68.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usepackage{algorithm}&#10;\usepackage{algpseudocode}&#10;\pagestyle{empty}&#10;\makeatletter&#10;\renewcommand{\ALG@beginalgorithmic}{\small}&#10;\makeatother&#10;&#10;\begin{document}&#10;\algrenewcommand{\algorithmiccomment}[1]{$\%$ #1}&#10;\begin{algorithm}&#10;\begin{algorithmic}&#10;\Function {eigcond} {A}&#10;\State&#10;\Comment {Compute the condition number of the distict eigenvalues}&#10;\State&#10;\Comment {of the $n\times n$ matrix A.}&#10;\State&#10;\Comment {[c, $\lambda $] = eigcond(A) returns a vectors c and $\lambda $ such that $c_{i}$}&#10;\State&#10;\Comment {is the condition number of eigenvalue $\lambda_{i}$.}&#10;\State&#10;\State&#10;$\left[\begin{array}{cc} X &amp; D\end{array}\right]=eig\left(A\right)$&#10;\State&#10;$\lambda=diag\left(D\right)$&#10;\State&#10;$invXT = X^{-1}$&#10;\For {i = 1:n}&#10;\State&#10;$x=\frac{X\left(:,\, i\right)}{\left\Vert X\left(:,\, i\right)\right\Vert _{2}}$&#10;\State&#10;$y=\frac{invXT\left(:,\, i\right)}{\left\Vert invXT\left(:,\, i\right)\right\Vert _{2}}$&#10;\State&#10;$c_{i}=\frac{1}{\left|y^{Y}x\right|}$&#10;\EndFor&#10;\State&#10;return $\left[\begin{array}{cc} c, &amp; lambda\end{array}\right]$&#10;\EndFunction&#10;\end{algorithmic}&#10;\end{algorithm}&#10;&#10;\end{document}"/>
  <p:tag name="FILENAME" val="TP_tmp"/>
  <p:tag name="FORMAT" val="png16m"/>
  <p:tag name="RES" val="1200"/>
  <p:tag name="BLEND" val="0"/>
  <p:tag name="TRANSPARENT" val="1"/>
  <p:tag name="TBUG" val="1"/>
  <p:tag name="ALLOWFS" val="0"/>
  <p:tag name="ORIGWIDTH" val="345"/>
  <p:tag name="PICTUREFILESIZE" val="131665"/>
</p:tagLst>
</file>

<file path=ppt/tags/tag7.xml><?xml version="1.0" encoding="utf-8"?>
<p:tagLst xmlns:a="http://schemas.openxmlformats.org/drawingml/2006/main" xmlns:r="http://schemas.openxmlformats.org/officeDocument/2006/relationships" xmlns:p="http://schemas.openxmlformats.org/presentationml/2006/main">
  <p:tag name="ORIGINALHEIGHT" val="2082"/>
  <p:tag name="ORIGINALWIDTH" val="4291.5"/>
  <p:tag name="LATEXADDIN" val="\documentclass{article}&#10;\usepackage{amsmath}&#10;\pagestyle{empty}&#10;\begin{document}&#10;&#10;&#10;\noindent \textbf{Example:} Suppose a population has four age classes, and that the following&#10;table specifies the data for the population.&#10;\begin{quotation}&#10;\begin{tabular}{|c|c|c|c|}&#10;\hline &#10;age class &amp; $n_{i}\left(0\right)$ &amp; $f_{i}$ &amp; $p_{i}$\tabularnewline&#10;\hline &#10;1 &amp; 8 &amp; 0 &amp; 0.60\tabularnewline&#10;\hline &#10;2 &amp; 10 &amp; 6 &amp; 0.45\tabularnewline&#10;\hline &#10;3 &amp; 12 &amp; 3 &amp; 0.25\tabularnewline&#10;\hline &#10;4 &amp; 7 &amp; 2 &amp; \tabularnewline&#10;\hline &#10;\end{tabular}&#10;\end{quotation}&#10;The Leslie matrix for this population is&#10;\begin{quotation}&#10;$L=\left[\begin{array}{cccc}&#10;0 &amp; 6 &amp; 3 &amp; 2\\&#10;0.60 &amp; 0 &amp; 0 &amp; 0\\&#10;0 &amp; 0.45 &amp; 0 &amp; 0\\&#10;0 &amp; 0 &amp; 0.25 &amp; 0&#10;\end{array}\right]$&#10;\end{quotation}&#10;&#10;\end{document}"/>
  <p:tag name="IGUANATEXSIZE" val="20"/>
</p:tagLst>
</file>

<file path=ppt/tags/tag8.xml><?xml version="1.0" encoding="utf-8"?>
<p:tagLst xmlns:a="http://schemas.openxmlformats.org/drawingml/2006/main" xmlns:r="http://schemas.openxmlformats.org/officeDocument/2006/relationships" xmlns:p="http://schemas.openxmlformats.org/presentationml/2006/main">
  <p:tag name="ORIGINALHEIGHT" val="151.5"/>
  <p:tag name="ORIGINALWIDTH" val="376.5"/>
  <p:tag name="LATEXADDIN" val="\documentclass{article}&#10;\usepackage{amsmath}&#10;\pagestyle{empty}&#10;\begin{document}&#10;&#10;&#10;$\lambda=\frac{P}{EI}$&#10;&#10;\end{document}"/>
  <p:tag name="IGUANATEXSIZE" val="20"/>
</p:tagLst>
</file>

<file path=ppt/tags/tag9.xml><?xml version="1.0" encoding="utf-8"?>
<p:tagLst xmlns:a="http://schemas.openxmlformats.org/drawingml/2006/main" xmlns:r="http://schemas.openxmlformats.org/officeDocument/2006/relationships" xmlns:p="http://schemas.openxmlformats.org/presentationml/2006/main">
  <p:tag name="ORIGINALHEIGHT" val="1896.75"/>
  <p:tag name="ORIGINALWIDTH" val="4291.5"/>
  <p:tag name="LATEXADDIN" val="\documentclass{article}&#10;\usepackage{amsmath}&#10;\usepackage{listings}&#10;\pagestyle{empty}&#10;\begin{document}&#10;&#10;\noindent \textbf{Example:} For a thin $2.13m$ column of aluminum, $E=69\times10^{9}$ $N/m^{2}$,&#10;and $I=3.36\times10^{-4}m^{4}$. Compute and the critical loads and&#10;graph the deflection curves for $n=1,\,2,\,3$.&#10;&#10;\begin{quote}&#10;\lstset{&#10;basicstyle=\footnotesize&#10;}&#10;\begin{lstlisting}&#10;The first buckling mode = 4.89336e+07&#10;The second critical load = 1.95734e+08&#10;The third critical load = 4.40402e+08&#10;\end{lstlisting}&#10;\end{quote}&#10;&#10;\noindent If the column has a physical restraint on it at $x=L/2$, then the&#10;smallest critical load will be $P_{2}=1.69\times10^{7}$and the deflection&#10;curve is $\sin\left(\frac{2\pi x}{L}\right)$. If restraints are placed&#10;on the column at $x=L/3$ and at $2L/3$, then the column will not&#10;buckle until the column is subjected to the critical load $P_{3}=3.81\times10^{7}$,&#10;and the deflection curve is $\sin\left(\frac{3\pi x}{L}\right)$.&#10;&#10;&#10;\end{document}"/>
  <p:tag name="IGUANATEXSIZE" val="20"/>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11276</TotalTime>
  <Words>4019</Words>
  <Application>Microsoft Office PowerPoint</Application>
  <PresentationFormat>On-screen Show (4:3)</PresentationFormat>
  <Paragraphs>590</Paragraphs>
  <Slides>107</Slides>
  <Notes>5</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107</vt:i4>
      </vt:variant>
    </vt:vector>
  </HeadingPairs>
  <TitlesOfParts>
    <vt:vector size="115" baseType="lpstr">
      <vt:lpstr>Calibri</vt:lpstr>
      <vt:lpstr>Courier New</vt:lpstr>
      <vt:lpstr>Mathematica1</vt:lpstr>
      <vt:lpstr>Arial</vt:lpstr>
      <vt:lpstr>Cambria Math</vt:lpstr>
      <vt:lpstr>Symbol</vt:lpstr>
      <vt:lpstr>Office Theme</vt:lpstr>
      <vt:lpstr>Equation</vt:lpstr>
      <vt:lpstr>Introduction</vt:lpstr>
      <vt:lpstr>Introduction</vt:lpstr>
      <vt:lpstr>Introduction</vt:lpstr>
      <vt:lpstr>Vibrations and Resonance</vt:lpstr>
      <vt:lpstr>Vibrations and Resonance</vt:lpstr>
      <vt:lpstr>Vibrations and Resonance</vt:lpstr>
      <vt:lpstr>Vibrations and Resonance</vt:lpstr>
      <vt:lpstr>Vibrations and Resonance</vt:lpstr>
      <vt:lpstr>Example 1</vt:lpstr>
      <vt:lpstr>Example 1</vt:lpstr>
      <vt:lpstr>The Leslie Model in Population Ecology</vt:lpstr>
      <vt:lpstr>The Leslie Model in Population Ecology</vt:lpstr>
      <vt:lpstr>The Leslie Model in Population Ecology</vt:lpstr>
      <vt:lpstr>The Leslie Model in Population Ecology</vt:lpstr>
      <vt:lpstr>The Leslie Model in Population Ecology</vt:lpstr>
      <vt:lpstr>The Leslie Model in Population Ecology</vt:lpstr>
      <vt:lpstr>Example 2</vt:lpstr>
      <vt:lpstr>Example 2</vt:lpstr>
      <vt:lpstr>Example 2</vt:lpstr>
      <vt:lpstr>Buckling of a Column</vt:lpstr>
      <vt:lpstr>Buckling of a Column</vt:lpstr>
      <vt:lpstr>Buckling of a Column</vt:lpstr>
      <vt:lpstr>Example 3</vt:lpstr>
      <vt:lpstr>Computation of Selected Eigenvalues and Eigenvectors</vt:lpstr>
      <vt:lpstr>The  Rayleigh Quotient</vt:lpstr>
      <vt:lpstr>The Dominant Eigenvalue</vt:lpstr>
      <vt:lpstr>The Dominant Eigenvalue</vt:lpstr>
      <vt:lpstr>Additional Property of a Diagonalizable Matrix</vt:lpstr>
      <vt:lpstr>Example 4</vt:lpstr>
      <vt:lpstr>Example 4</vt:lpstr>
      <vt:lpstr>The Power Method for Computing the Dominant Eigenvalue</vt:lpstr>
      <vt:lpstr>The Power Method </vt:lpstr>
      <vt:lpstr>The Power Method  (concluded)</vt:lpstr>
      <vt:lpstr>Example 5</vt:lpstr>
      <vt:lpstr>Example 5</vt:lpstr>
      <vt:lpstr>The Inverse Power Method</vt:lpstr>
      <vt:lpstr>Example 6</vt:lpstr>
      <vt:lpstr>Example 6</vt:lpstr>
      <vt:lpstr>The Basic QR Iteration</vt:lpstr>
      <vt:lpstr>The Basic QR Iteration</vt:lpstr>
      <vt:lpstr>The Basic QR Iteration</vt:lpstr>
      <vt:lpstr>The Basic QR Iteration</vt:lpstr>
      <vt:lpstr>Orthogonal Similarity Transformation</vt:lpstr>
      <vt:lpstr>Hessenberg Form</vt:lpstr>
      <vt:lpstr>Hessenberg Form</vt:lpstr>
      <vt:lpstr>Transformation to Upper Hessenberg Form</vt:lpstr>
      <vt:lpstr>Transformation to Upper Hessenberg Form</vt:lpstr>
      <vt:lpstr>Transformation to Upper Hessenberg Form</vt:lpstr>
      <vt:lpstr>Transformation to Upper Hessenberg Form</vt:lpstr>
      <vt:lpstr>Transformation to Upper Hessenberg Form</vt:lpstr>
      <vt:lpstr>Example 7</vt:lpstr>
      <vt:lpstr>Example 7</vt:lpstr>
      <vt:lpstr>Developing Algorithm hhess</vt:lpstr>
      <vt:lpstr>Developing Algorithm hhess</vt:lpstr>
      <vt:lpstr>Algorithm hhess </vt:lpstr>
      <vt:lpstr>Why is Converting First to Upper Hessenberg form Better?</vt:lpstr>
      <vt:lpstr>An Unreduced Upper Hessenberg Matrix</vt:lpstr>
      <vt:lpstr>The Unshifted Upper Hessenberg Iteration</vt:lpstr>
      <vt:lpstr>The Unshifted Upper Hessenberg Iteration</vt:lpstr>
      <vt:lpstr>Algorithm eigqr</vt:lpstr>
      <vt:lpstr>Algorithm eigqr</vt:lpstr>
      <vt:lpstr>Example 8</vt:lpstr>
      <vt:lpstr>The Shifted Hessenberg QR Iteration</vt:lpstr>
      <vt:lpstr>The Shifted Hessenberg QR Iteration</vt:lpstr>
      <vt:lpstr>Example 9</vt:lpstr>
      <vt:lpstr>Example 10</vt:lpstr>
      <vt:lpstr>Schur's Triangularization</vt:lpstr>
      <vt:lpstr>Schur's Triangularization</vt:lpstr>
      <vt:lpstr>Example 11</vt:lpstr>
      <vt:lpstr>The Francis Algorithm (Implicit QR Algorithm)</vt:lpstr>
      <vt:lpstr>The Francis Algorithm </vt:lpstr>
      <vt:lpstr>Single Shift Francis Algorithm </vt:lpstr>
      <vt:lpstr>Demonstration of the Single Shift Algorithm for a 5 × 5 Matrix</vt:lpstr>
      <vt:lpstr>Demonstration of the Single Shift Algorithm for a 5 × 5 Matrix</vt:lpstr>
      <vt:lpstr>Demonstration of the Single Shift Algorithm for a 5 × 5 Matrix</vt:lpstr>
      <vt:lpstr>Demonstration of the Single Shift Algorithm for a 5 × 5 Matrix</vt:lpstr>
      <vt:lpstr>Demonstration of the Single Shift Algorithm for a 5 × 5 Matrix</vt:lpstr>
      <vt:lpstr>Algorithm chase </vt:lpstr>
      <vt:lpstr>Algorithm chase</vt:lpstr>
      <vt:lpstr>Francis Iteration of Degree Two</vt:lpstr>
      <vt:lpstr>Francis Iteration of Degree Two</vt:lpstr>
      <vt:lpstr>Francis Iteration of Degree Two</vt:lpstr>
      <vt:lpstr>Francis Iteration of Degree Two</vt:lpstr>
      <vt:lpstr>The Sequence of Orthogonal Transformations in the Implicit Double Shift (7 × 7) example)</vt:lpstr>
      <vt:lpstr>The Sequence of Orthogonal Transformations in the Implicit Double Shift (7 × 7) example)</vt:lpstr>
      <vt:lpstr>The Sequence of Orthogonal Transformations in the Implicit Double Shift (7 × 7) example</vt:lpstr>
      <vt:lpstr>The Sequence of Orthogonal Transformations in the Implicit Double Shift (7 × 7) example</vt:lpstr>
      <vt:lpstr>The Sequence of Orthogonal Transformations in the Implicit Double Shift (7 × 7) example</vt:lpstr>
      <vt:lpstr>The Sequence of Orthogonal Transformations in the Implicit Double Shift (7 × 7 example)</vt:lpstr>
      <vt:lpstr>Introduction to Algorithm impdsqr</vt:lpstr>
      <vt:lpstr>Implicit Double Shift QR </vt:lpstr>
      <vt:lpstr>Implicit Double Shift QR</vt:lpstr>
      <vt:lpstr>Implicit Double Shift QR</vt:lpstr>
      <vt:lpstr>Computing Eigenvectors</vt:lpstr>
      <vt:lpstr>Hessenberg Inverse Iteration</vt:lpstr>
      <vt:lpstr>Algorithm eigvechess </vt:lpstr>
      <vt:lpstr>Inverse Iteration to Find Eigenvector of an Upper Hessenberg Matrix (concluded)</vt:lpstr>
      <vt:lpstr>Computing Both Eigenvalues and Their Corresponding Eigenvectors</vt:lpstr>
      <vt:lpstr>eigb</vt:lpstr>
      <vt:lpstr>Example 11</vt:lpstr>
      <vt:lpstr>Example 11</vt:lpstr>
      <vt:lpstr>Sensitivity of Eigenvalues to Perturbations</vt:lpstr>
      <vt:lpstr>Example 12</vt:lpstr>
      <vt:lpstr>Sensitivity of Eigenvalues to Perturbations</vt:lpstr>
      <vt:lpstr>Compute Eigenvalue Condition Numbers</vt:lpstr>
      <vt:lpstr>Example 13</vt:lpstr>
      <vt:lpstr>Sensitivity of Eigenvectors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William Ford</dc:creator>
  <cp:lastModifiedBy>William Ford</cp:lastModifiedBy>
  <cp:revision>1497</cp:revision>
  <cp:lastPrinted>2012-03-23T17:12:10Z</cp:lastPrinted>
  <dcterms:created xsi:type="dcterms:W3CDTF">2011-02-08T19:31:31Z</dcterms:created>
  <dcterms:modified xsi:type="dcterms:W3CDTF">2014-11-25T02:22:03Z</dcterms:modified>
</cp:coreProperties>
</file>